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84" r:id="rId2"/>
    <p:sldId id="410" r:id="rId3"/>
    <p:sldId id="411" r:id="rId4"/>
    <p:sldId id="474" r:id="rId5"/>
    <p:sldId id="412" r:id="rId6"/>
    <p:sldId id="500" r:id="rId7"/>
    <p:sldId id="360" r:id="rId8"/>
    <p:sldId id="499" r:id="rId9"/>
    <p:sldId id="391" r:id="rId10"/>
    <p:sldId id="397" r:id="rId11"/>
    <p:sldId id="501" r:id="rId12"/>
    <p:sldId id="442" r:id="rId13"/>
    <p:sldId id="365" r:id="rId14"/>
    <p:sldId id="366" r:id="rId15"/>
    <p:sldId id="502" r:id="rId16"/>
    <p:sldId id="428" r:id="rId17"/>
    <p:sldId id="430" r:id="rId18"/>
    <p:sldId id="479" r:id="rId19"/>
    <p:sldId id="434" r:id="rId20"/>
    <p:sldId id="435" r:id="rId21"/>
    <p:sldId id="436" r:id="rId22"/>
    <p:sldId id="504" r:id="rId23"/>
    <p:sldId id="505" r:id="rId24"/>
    <p:sldId id="399" r:id="rId25"/>
  </p:sldIdLst>
  <p:sldSz cx="9144000" cy="6858000" type="screen4x3"/>
  <p:notesSz cx="6662738" cy="9832975"/>
  <p:custDataLst>
    <p:tags r:id="rId28"/>
  </p:custData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97">
          <p15:clr>
            <a:srgbClr val="A4A3A4"/>
          </p15:clr>
        </p15:guide>
        <p15:guide id="2" pos="209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lian" initials="JPT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 horzBarState="maximized">
    <p:restoredLeft sz="4985" autoAdjust="0"/>
    <p:restoredTop sz="69613" autoAdjust="0"/>
  </p:normalViewPr>
  <p:slideViewPr>
    <p:cSldViewPr snapToGrid="0">
      <p:cViewPr varScale="1">
        <p:scale>
          <a:sx n="128" d="100"/>
          <a:sy n="128" d="100"/>
        </p:scale>
        <p:origin x="176" y="744"/>
      </p:cViewPr>
      <p:guideLst>
        <p:guide orient="horz" pos="2160"/>
        <p:guide pos="2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-2190" y="-96"/>
      </p:cViewPr>
      <p:guideLst>
        <p:guide orient="horz" pos="3097"/>
        <p:guide pos="209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emf"/><Relationship Id="rId4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emf"/><Relationship Id="rId4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5075" y="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85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4085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85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5075" y="934085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31025F9F-61AC-4270-B5DD-EBEF2F726D0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341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5075" y="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9825" y="685800"/>
            <a:ext cx="4383088" cy="29194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3733800"/>
            <a:ext cx="4884738" cy="536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085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57200" y="1676400"/>
            <a:ext cx="60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C839824D-0C10-4F21-A2FB-18765D6BB2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4297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522B5E-7E0B-43CF-B2E8-0507799D3C48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4300" y="685800"/>
            <a:ext cx="3894138" cy="2919413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CH"/>
              <a:t>Add castle</a:t>
            </a:r>
          </a:p>
          <a:p>
            <a:pPr eaLnBrk="1" hangingPunct="1"/>
            <a:r>
              <a:rPr lang="de-CH"/>
              <a:t>Remove historical example</a:t>
            </a:r>
          </a:p>
          <a:p>
            <a:pPr eaLnBrk="1" hangingPunct="1"/>
            <a:r>
              <a:rPr lang="de-CH"/>
              <a:t>Update steps - PICO</a:t>
            </a:r>
          </a:p>
        </p:txBody>
      </p:sp>
    </p:spTree>
    <p:extLst>
      <p:ext uri="{BB962C8B-B14F-4D97-AF65-F5344CB8AC3E}">
        <p14:creationId xmlns:p14="http://schemas.microsoft.com/office/powerpoint/2010/main" val="3858203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4300" y="685800"/>
            <a:ext cx="3894138" cy="2919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39824D-0C10-4F21-A2FB-18765D6BB264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15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4300" y="685800"/>
            <a:ext cx="3894138" cy="2919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What is the main assumption in a random-effects meta-analysis</a:t>
            </a:r>
          </a:p>
          <a:p>
            <a:r>
              <a:rPr lang="en-GB"/>
              <a:t>https://www.polleverywhere.com/multiple_choice_polls/dI05mVR8lDNtTlD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39824D-0C10-4F21-A2FB-18765D6BB264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290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4300" y="685800"/>
            <a:ext cx="3894138" cy="2919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39824D-0C10-4F21-A2FB-18765D6BB264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139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61995C-F88E-49C9-95F8-781020D9A8A4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4300" y="685800"/>
            <a:ext cx="3894138" cy="2919413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/>
              <a:t>The true treatment effects for the individual studies are assumed to vary around some overall average treatment effect. Usually assumed to have a Normal distribution. Then estimate the </a:t>
            </a:r>
            <a:r>
              <a:rPr lang="en-GB" i="1"/>
              <a:t>mean</a:t>
            </a:r>
            <a:r>
              <a:rPr lang="en-GB"/>
              <a:t> treatment effect as the mean of this distribution. (Draw normal dist on board / flipchart and indicate tau)</a:t>
            </a:r>
          </a:p>
          <a:p>
            <a:pPr eaLnBrk="1" hangingPunct="1"/>
            <a:endParaRPr lang="en-GB"/>
          </a:p>
          <a:p>
            <a:pPr eaLnBrk="1" hangingPunct="1"/>
            <a:r>
              <a:rPr lang="en-GB"/>
              <a:t>To do this, and to get the right CI, need to first estimate the variance of the Normal distribution.</a:t>
            </a:r>
          </a:p>
          <a:p>
            <a:pPr eaLnBrk="1" hangingPunct="1"/>
            <a:endParaRPr lang="en-GB"/>
          </a:p>
          <a:p>
            <a:pPr eaLnBrk="1" hangingPunct="1"/>
            <a:r>
              <a:rPr lang="en-GB"/>
              <a:t>Simplest and most commonly used estimate is due to Rachel DerSimonian and Nan Laird (1986) a.k.a. ‘method of moments’. Formula is still a bit off-putting so won’t show it here!</a:t>
            </a:r>
          </a:p>
        </p:txBody>
      </p:sp>
    </p:spTree>
    <p:extLst>
      <p:ext uri="{BB962C8B-B14F-4D97-AF65-F5344CB8AC3E}">
        <p14:creationId xmlns:p14="http://schemas.microsoft.com/office/powerpoint/2010/main" val="249502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61DECB-9230-46B9-BDC7-B0F4A46B786A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4300" y="685800"/>
            <a:ext cx="3894138" cy="2919413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/>
              <a:t>Formulae for R-E:</a:t>
            </a:r>
          </a:p>
          <a:p>
            <a:pPr eaLnBrk="1" hangingPunct="1"/>
            <a:endParaRPr lang="en-GB"/>
          </a:p>
          <a:p>
            <a:pPr eaLnBrk="1" hangingPunct="1"/>
            <a:r>
              <a:rPr lang="en-GB"/>
              <a:t>Summary estimate and variance formulae take the same form, except with different weights (w*).</a:t>
            </a:r>
          </a:p>
          <a:p>
            <a:pPr eaLnBrk="1" hangingPunct="1"/>
            <a:endParaRPr lang="en-GB"/>
          </a:p>
          <a:p>
            <a:pPr eaLnBrk="1" hangingPunct="1"/>
            <a:r>
              <a:rPr lang="en-GB"/>
              <a:t>Now add the estimated between-study variance tau-squared to the within-study variance v before taking the reciprocal.</a:t>
            </a:r>
          </a:p>
          <a:p>
            <a:pPr eaLnBrk="1" hangingPunct="1"/>
            <a:endParaRPr lang="en-GB"/>
          </a:p>
          <a:p>
            <a:pPr eaLnBrk="1" hangingPunct="1"/>
            <a:r>
              <a:rPr lang="en-GB" b="1"/>
              <a:t>Q: what is going to happen to the weights if we add the same amount to the denominator of all of them?</a:t>
            </a:r>
          </a:p>
          <a:p>
            <a:pPr eaLnBrk="1" hangingPunct="1"/>
            <a:r>
              <a:rPr lang="en-GB"/>
              <a:t>(all weights are smaller, so variance of summary OR is bigger. </a:t>
            </a:r>
          </a:p>
          <a:p>
            <a:pPr eaLnBrk="1" hangingPunct="1"/>
            <a:r>
              <a:rPr lang="en-GB" i="1"/>
              <a:t>Hard: </a:t>
            </a:r>
            <a:r>
              <a:rPr lang="en-GB"/>
              <a:t> weights are also made more similar to each other, i.e. studies weighted more equally.)</a:t>
            </a:r>
          </a:p>
        </p:txBody>
      </p:sp>
    </p:spTree>
    <p:extLst>
      <p:ext uri="{BB962C8B-B14F-4D97-AF65-F5344CB8AC3E}">
        <p14:creationId xmlns:p14="http://schemas.microsoft.com/office/powerpoint/2010/main" val="3991422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4300" y="685800"/>
            <a:ext cx="3894138" cy="2919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 estimate both random and fixed effects meta-analyses. The mean treatment effect is is the same. Heterogeneity variance is relatively large. Then, for the confidence intervals of the summary effect we expect that that</a:t>
            </a:r>
          </a:p>
          <a:p>
            <a:r>
              <a:rPr lang="en-GB"/>
              <a:t>https://www.polleverywhere.com/multiple_choice_polls/vrUrEyRBiCvhdWX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39824D-0C10-4F21-A2FB-18765D6BB264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79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 txBox="1">
            <a:spLocks noGrp="1" noChangeArrowheads="1"/>
          </p:cNvSpPr>
          <p:nvPr/>
        </p:nvSpPr>
        <p:spPr bwMode="auto">
          <a:xfrm>
            <a:off x="457200" y="1676400"/>
            <a:ext cx="60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35D3665-4F20-4E46-B6CA-7ED5785DAC3C}" type="slidenum">
              <a:rPr lang="en-GB">
                <a:latin typeface="Times New Roman" pitchFamily="18" charset="0"/>
              </a:rPr>
              <a:pPr algn="r"/>
              <a:t>16</a:t>
            </a:fld>
            <a:endParaRPr lang="en-GB">
              <a:latin typeface="Times New Roman" pitchFamily="18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4300" y="685800"/>
            <a:ext cx="3894138" cy="2919413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/>
              <a:t>F-E methods most commonly interpreted as assuming that the true effect of treatment is the same in each study, i.e. </a:t>
            </a:r>
            <a:r>
              <a:rPr lang="en-GB" i="1"/>
              <a:t>fixed,</a:t>
            </a:r>
            <a:r>
              <a:rPr lang="en-GB"/>
              <a:t> the differences between study results being solely due to chance. </a:t>
            </a:r>
          </a:p>
          <a:p>
            <a:endParaRPr lang="en-GB"/>
          </a:p>
          <a:p>
            <a:r>
              <a:rPr lang="en-GB"/>
              <a:t>Can check this assumption with a statistical test for heterogeneity/(of homogeneity).</a:t>
            </a:r>
          </a:p>
          <a:p>
            <a:endParaRPr lang="en-GB"/>
          </a:p>
          <a:p>
            <a:r>
              <a:rPr lang="en-GB"/>
              <a:t>Q is a weighted sum of squares – squares of the difference between the study estimate and the summary estimate. Weights are the ones used before in calculating summary estimate. </a:t>
            </a:r>
          </a:p>
          <a:p>
            <a:endParaRPr lang="en-GB"/>
          </a:p>
          <a:p>
            <a:r>
              <a:rPr lang="en-GB"/>
              <a:t>H0 is that true effect is the same in all studies.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824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4300" y="685800"/>
            <a:ext cx="3894138" cy="2919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39824D-0C10-4F21-A2FB-18765D6BB264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7793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4300" y="685800"/>
            <a:ext cx="3894138" cy="2919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39824D-0C10-4F21-A2FB-18765D6BB264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53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4300" y="685800"/>
            <a:ext cx="3894138" cy="2919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39824D-0C10-4F21-A2FB-18765D6BB264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735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4300" y="685800"/>
            <a:ext cx="3894138" cy="2919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39824D-0C10-4F21-A2FB-18765D6BB264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2716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4300" y="685800"/>
            <a:ext cx="3894138" cy="2919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39824D-0C10-4F21-A2FB-18765D6BB264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935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4300" y="685800"/>
            <a:ext cx="3894138" cy="2919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39824D-0C10-4F21-A2FB-18765D6BB264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69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4300" y="685800"/>
            <a:ext cx="3894138" cy="2919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39824D-0C10-4F21-A2FB-18765D6BB264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5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4300" y="685800"/>
            <a:ext cx="3894138" cy="2919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39824D-0C10-4F21-A2FB-18765D6BB264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480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4300" y="685800"/>
            <a:ext cx="3894138" cy="2919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39824D-0C10-4F21-A2FB-18765D6BB264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18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4300" y="685800"/>
            <a:ext cx="3894138" cy="2919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39824D-0C10-4F21-A2FB-18765D6BB264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63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4300" y="685800"/>
            <a:ext cx="3894138" cy="2919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39824D-0C10-4F21-A2FB-18765D6BB264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908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4300" y="685800"/>
            <a:ext cx="3894138" cy="2919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39824D-0C10-4F21-A2FB-18765D6BB264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560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4300" y="685800"/>
            <a:ext cx="3894138" cy="2919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main assumption a fixed-effect meta-analysis is that:</a:t>
            </a:r>
          </a:p>
          <a:p>
            <a:r>
              <a:rPr lang="en-GB"/>
              <a:t>https://www.polleverywhere.com/multiple_choice_polls/vrKII08MOACIkr8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39824D-0C10-4F21-A2FB-18765D6BB264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17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A7F74E-A097-434A-A3FB-E26ED143B8ED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4300" y="685800"/>
            <a:ext cx="3894138" cy="2919413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/>
              <a:t>Explain output:</a:t>
            </a:r>
          </a:p>
          <a:p>
            <a:pPr eaLnBrk="1" hangingPunct="1"/>
            <a:r>
              <a:rPr lang="en-GB"/>
              <a:t>Pooled est is summary OR, with CI. </a:t>
            </a:r>
          </a:p>
          <a:p>
            <a:pPr eaLnBrk="1" hangingPunct="1"/>
            <a:endParaRPr lang="en-GB" b="1"/>
          </a:p>
          <a:p>
            <a:pPr eaLnBrk="1" hangingPunct="1"/>
            <a:r>
              <a:rPr lang="en-GB" b="1"/>
              <a:t>Q: how would you interpret the Fixed-effect summary odds ratio? The p-value?</a:t>
            </a:r>
          </a:p>
          <a:p>
            <a:pPr eaLnBrk="1" hangingPunct="1"/>
            <a:r>
              <a:rPr lang="en-GB"/>
              <a:t>(P=0.000 interpret as &lt;0.001.)</a:t>
            </a:r>
          </a:p>
          <a:p>
            <a:pPr eaLnBrk="1" hangingPunct="1"/>
            <a:r>
              <a:rPr lang="en-GB" b="1"/>
              <a:t>Now do the results look consistent?</a:t>
            </a:r>
          </a:p>
          <a:p>
            <a:pPr eaLnBrk="1" hangingPunct="1"/>
            <a:r>
              <a:rPr lang="en-GB"/>
              <a:t>(much easier to see they’re not than it was from the numbers alone)</a:t>
            </a:r>
          </a:p>
          <a:p>
            <a:pPr eaLnBrk="1" hangingPunct="1"/>
            <a:endParaRPr lang="en-GB"/>
          </a:p>
          <a:p>
            <a:pPr eaLnBrk="1" hangingPunct="1"/>
            <a:r>
              <a:rPr lang="en-GB"/>
              <a:t>Graphical display of individual study estimates and summary estimate in Forest plot: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GB"/>
              <a:t>Logarithmic scale used, so 0.5 and 2 are equidistant from 1. (Also CIs symmetric around point estimate.)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GB"/>
              <a:t>The diamond (and broken vertical line) represents the overall summary estimate, with confidence interval given by its width</a:t>
            </a:r>
            <a:endParaRPr lang="en-US"/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GB"/>
              <a:t>Unbroken vertical line is at the null value (1) 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GB"/>
              <a:t>Box area is proportional to the weight for the individual study. This ensures that studies with larger weights have bigger visual impact.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GB"/>
              <a:t>(next slide hidden as just gives above).</a:t>
            </a:r>
          </a:p>
        </p:txBody>
      </p:sp>
    </p:spTree>
    <p:extLst>
      <p:ext uri="{BB962C8B-B14F-4D97-AF65-F5344CB8AC3E}">
        <p14:creationId xmlns:p14="http://schemas.microsoft.com/office/powerpoint/2010/main" val="1060366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4300" y="685800"/>
            <a:ext cx="3894138" cy="2919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observed treatment effects in the studies are different. The fixed effect model assumes that this is because of</a:t>
            </a:r>
          </a:p>
          <a:p>
            <a:r>
              <a:rPr lang="en-GB"/>
              <a:t>https://www.polleverywhere.com/multiple_choice_polls/8waWnW0M02HtkFG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39824D-0C10-4F21-A2FB-18765D6BB264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568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4300" y="685800"/>
            <a:ext cx="3894138" cy="2919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39824D-0C10-4F21-A2FB-18765D6BB264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165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ispm.ch/index.php?eID=tx_cms_showpic&amp;file=uploads/pics/0910_wengen.jpg&amp;width=500m&amp;height=500&amp;bodyTag=%3cbody%20bgColor=%22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976dfa6321">
            <a:hlinkClick r:id="rId2" invalidUrl="http://www.ispm.ch/index.php?eID=tx_cms_showpic&amp;file=uploads/pics/0910_wengen.jpg&amp;width=500m&amp;height=500&amp;bodyTag=&lt;body bgColor=&quot;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6150" y="179388"/>
            <a:ext cx="22860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23900" y="2193925"/>
            <a:ext cx="7772400" cy="1470025"/>
          </a:xfrm>
        </p:spPr>
        <p:txBody>
          <a:bodyPr/>
          <a:lstStyle>
            <a:lvl1pPr>
              <a:defRPr smtClean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9700" y="3835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mtClean="0"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07288" y="6245225"/>
            <a:ext cx="1179512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E785A36-5189-2D49-9A5A-73CF32677527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4995D9-D5F2-479B-BAB5-D60D7308C11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AB740-5874-4ABF-8631-2D514BB18D1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28600"/>
            <a:ext cx="22098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228600"/>
            <a:ext cx="64770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23B546-C700-4C41-B554-A88A00FDA4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21F0EF-DF0C-44D6-89E4-3DEBDA92A18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B51DDE-5C31-45CC-A22B-55E60184834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B99A95-9416-4EA4-B335-E54BCD4F62F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524000"/>
            <a:ext cx="4343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343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95683-06A6-4952-B245-376CABE035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5B591C-7FE5-456F-8958-FFCF57B59A0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8DED84-6552-445D-AAAB-91308E0775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A10721-C919-4B79-85D0-6CBF222A927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A49B3B-38B9-410C-B04C-14423CEA2F7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80975"/>
            <a:ext cx="8839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314450"/>
            <a:ext cx="8839200" cy="505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81913" y="6400800"/>
            <a:ext cx="1222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4F800E0A-FCF6-4132-9058-9D717620794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Calibri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006600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4.wmf"/><Relationship Id="rId5" Type="http://schemas.openxmlformats.org/officeDocument/2006/relationships/image" Target="../media/image21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23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wmf"/><Relationship Id="rId5" Type="http://schemas.openxmlformats.org/officeDocument/2006/relationships/image" Target="../media/image2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9.wmf"/><Relationship Id="rId5" Type="http://schemas.openxmlformats.org/officeDocument/2006/relationships/image" Target="../media/image6.e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8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65306B1-CDEC-41A9-AE15-8DAA06874796}" type="slidenum">
              <a:rPr lang="en-GB"/>
              <a:pPr/>
              <a:t>1</a:t>
            </a:fld>
            <a:endParaRPr lang="en-GB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23900" y="1970088"/>
            <a:ext cx="7772400" cy="1693862"/>
          </a:xfrm>
        </p:spPr>
        <p:txBody>
          <a:bodyPr/>
          <a:lstStyle/>
          <a:p>
            <a:pPr>
              <a:spcBef>
                <a:spcPct val="50000"/>
              </a:spcBef>
              <a:spcAft>
                <a:spcPct val="20000"/>
              </a:spcAft>
            </a:pPr>
            <a:br>
              <a:rPr lang="en-GB" dirty="0"/>
            </a:br>
            <a:r>
              <a:rPr lang="en-GB" dirty="0"/>
              <a:t>Random effects meta-analysis</a:t>
            </a:r>
            <a:br>
              <a:rPr lang="en-GB" sz="2000" dirty="0"/>
            </a:br>
            <a:endParaRPr lang="en-GB" sz="1600" dirty="0"/>
          </a:p>
        </p:txBody>
      </p:sp>
      <p:sp>
        <p:nvSpPr>
          <p:cNvPr id="10244" name="Rectangle 8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Georgia Salanti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/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960DA8C-26EA-4E92-AC77-C4FCE1884E71}" type="slidenum">
              <a:rPr lang="en-GB"/>
              <a:pPr/>
              <a:t>10</a:t>
            </a:fld>
            <a:endParaRPr lang="en-GB"/>
          </a:p>
        </p:txBody>
      </p:sp>
      <p:sp>
        <p:nvSpPr>
          <p:cNvPr id="21507" name="Rectangle 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Interpretation of </a:t>
            </a:r>
            <a:br>
              <a:rPr lang="en-GB" dirty="0"/>
            </a:br>
            <a:r>
              <a:rPr lang="en-GB" dirty="0"/>
              <a:t>fixed-effect meta-analysis results</a:t>
            </a:r>
          </a:p>
        </p:txBody>
      </p:sp>
      <p:sp>
        <p:nvSpPr>
          <p:cNvPr id="21508" name="Rectangle 2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The confidence interval for the summary odds ratio reflects </a:t>
            </a:r>
            <a:r>
              <a:rPr lang="en-GB" i="1" dirty="0"/>
              <a:t>within-study errors only</a:t>
            </a:r>
          </a:p>
          <a:p>
            <a:r>
              <a:rPr lang="en-GB" dirty="0"/>
              <a:t>Variation across studies (heterogeneity) is ignored</a:t>
            </a:r>
          </a:p>
          <a:p>
            <a:r>
              <a:rPr lang="en-GB" dirty="0"/>
              <a:t>So the following yield exactly the same result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Many of us feel uncomfortable about this</a:t>
            </a:r>
          </a:p>
        </p:txBody>
      </p:sp>
      <p:grpSp>
        <p:nvGrpSpPr>
          <p:cNvPr id="21509" name="Group 4"/>
          <p:cNvGrpSpPr>
            <a:grpSpLocks/>
          </p:cNvGrpSpPr>
          <p:nvPr/>
        </p:nvGrpSpPr>
        <p:grpSpPr bwMode="auto">
          <a:xfrm>
            <a:off x="1501775" y="3632200"/>
            <a:ext cx="1733550" cy="1498600"/>
            <a:chOff x="850" y="1374"/>
            <a:chExt cx="1092" cy="944"/>
          </a:xfrm>
        </p:grpSpPr>
        <p:sp>
          <p:nvSpPr>
            <p:cNvPr id="21519" name="Line 5"/>
            <p:cNvSpPr>
              <a:spLocks noChangeShapeType="1"/>
            </p:cNvSpPr>
            <p:nvPr/>
          </p:nvSpPr>
          <p:spPr bwMode="auto">
            <a:xfrm flipV="1">
              <a:off x="1378" y="1374"/>
              <a:ext cx="0" cy="72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520" name="Line 6"/>
            <p:cNvSpPr>
              <a:spLocks noChangeShapeType="1"/>
            </p:cNvSpPr>
            <p:nvPr/>
          </p:nvSpPr>
          <p:spPr bwMode="auto">
            <a:xfrm>
              <a:off x="850" y="2099"/>
              <a:ext cx="1092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521" name="Text Box 7"/>
            <p:cNvSpPr txBox="1">
              <a:spLocks noChangeArrowheads="1"/>
            </p:cNvSpPr>
            <p:nvPr/>
          </p:nvSpPr>
          <p:spPr bwMode="auto">
            <a:xfrm>
              <a:off x="1002" y="2087"/>
              <a:ext cx="8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1800">
                  <a:solidFill>
                    <a:schemeClr val="tx2"/>
                  </a:solidFill>
                  <a:latin typeface="Arial" charset="0"/>
                </a:rPr>
                <a:t>Effect size</a:t>
              </a:r>
            </a:p>
          </p:txBody>
        </p:sp>
        <p:sp>
          <p:nvSpPr>
            <p:cNvPr id="21522" name="Line 8"/>
            <p:cNvSpPr>
              <a:spLocks noChangeShapeType="1"/>
            </p:cNvSpPr>
            <p:nvPr/>
          </p:nvSpPr>
          <p:spPr bwMode="auto">
            <a:xfrm>
              <a:off x="1274" y="1414"/>
              <a:ext cx="2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523" name="Line 9"/>
            <p:cNvSpPr>
              <a:spLocks noChangeShapeType="1"/>
            </p:cNvSpPr>
            <p:nvPr/>
          </p:nvSpPr>
          <p:spPr bwMode="auto">
            <a:xfrm>
              <a:off x="1404" y="1567"/>
              <a:ext cx="2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524" name="Line 10"/>
            <p:cNvSpPr>
              <a:spLocks noChangeShapeType="1"/>
            </p:cNvSpPr>
            <p:nvPr/>
          </p:nvSpPr>
          <p:spPr bwMode="auto">
            <a:xfrm>
              <a:off x="1328" y="1873"/>
              <a:ext cx="2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525" name="Line 11"/>
            <p:cNvSpPr>
              <a:spLocks noChangeShapeType="1"/>
            </p:cNvSpPr>
            <p:nvPr/>
          </p:nvSpPr>
          <p:spPr bwMode="auto">
            <a:xfrm>
              <a:off x="1221" y="1720"/>
              <a:ext cx="2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526" name="AutoShape 12"/>
            <p:cNvSpPr>
              <a:spLocks noChangeArrowheads="1"/>
            </p:cNvSpPr>
            <p:nvPr/>
          </p:nvSpPr>
          <p:spPr bwMode="auto">
            <a:xfrm>
              <a:off x="1390" y="1942"/>
              <a:ext cx="103" cy="121"/>
            </a:xfrm>
            <a:prstGeom prst="diamond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510" name="Group 13"/>
          <p:cNvGrpSpPr>
            <a:grpSpLocks/>
          </p:cNvGrpSpPr>
          <p:nvPr/>
        </p:nvGrpSpPr>
        <p:grpSpPr bwMode="auto">
          <a:xfrm>
            <a:off x="5334000" y="3632200"/>
            <a:ext cx="1924050" cy="1498600"/>
            <a:chOff x="3264" y="1386"/>
            <a:chExt cx="1212" cy="944"/>
          </a:xfrm>
        </p:grpSpPr>
        <p:sp>
          <p:nvSpPr>
            <p:cNvPr id="21511" name="Line 14"/>
            <p:cNvSpPr>
              <a:spLocks noChangeShapeType="1"/>
            </p:cNvSpPr>
            <p:nvPr/>
          </p:nvSpPr>
          <p:spPr bwMode="auto">
            <a:xfrm flipV="1">
              <a:off x="3865" y="1386"/>
              <a:ext cx="0" cy="72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512" name="Line 15"/>
            <p:cNvSpPr>
              <a:spLocks noChangeShapeType="1"/>
            </p:cNvSpPr>
            <p:nvPr/>
          </p:nvSpPr>
          <p:spPr bwMode="auto">
            <a:xfrm>
              <a:off x="3337" y="2111"/>
              <a:ext cx="1092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513" name="Text Box 16"/>
            <p:cNvSpPr txBox="1">
              <a:spLocks noChangeArrowheads="1"/>
            </p:cNvSpPr>
            <p:nvPr/>
          </p:nvSpPr>
          <p:spPr bwMode="auto">
            <a:xfrm>
              <a:off x="3489" y="2099"/>
              <a:ext cx="8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1800">
                  <a:solidFill>
                    <a:schemeClr val="tx2"/>
                  </a:solidFill>
                  <a:latin typeface="Arial" charset="0"/>
                </a:rPr>
                <a:t>Effect size</a:t>
              </a:r>
            </a:p>
          </p:txBody>
        </p:sp>
        <p:sp>
          <p:nvSpPr>
            <p:cNvPr id="21514" name="Line 17"/>
            <p:cNvSpPr>
              <a:spLocks noChangeShapeType="1"/>
            </p:cNvSpPr>
            <p:nvPr/>
          </p:nvSpPr>
          <p:spPr bwMode="auto">
            <a:xfrm>
              <a:off x="3665" y="1426"/>
              <a:ext cx="2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515" name="Line 18"/>
            <p:cNvSpPr>
              <a:spLocks noChangeShapeType="1"/>
            </p:cNvSpPr>
            <p:nvPr/>
          </p:nvSpPr>
          <p:spPr bwMode="auto">
            <a:xfrm>
              <a:off x="4251" y="1579"/>
              <a:ext cx="2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516" name="Line 19"/>
            <p:cNvSpPr>
              <a:spLocks noChangeShapeType="1"/>
            </p:cNvSpPr>
            <p:nvPr/>
          </p:nvSpPr>
          <p:spPr bwMode="auto">
            <a:xfrm>
              <a:off x="3941" y="1885"/>
              <a:ext cx="2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517" name="Line 20"/>
            <p:cNvSpPr>
              <a:spLocks noChangeShapeType="1"/>
            </p:cNvSpPr>
            <p:nvPr/>
          </p:nvSpPr>
          <p:spPr bwMode="auto">
            <a:xfrm>
              <a:off x="3264" y="1732"/>
              <a:ext cx="2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518" name="AutoShape 21"/>
            <p:cNvSpPr>
              <a:spLocks noChangeArrowheads="1"/>
            </p:cNvSpPr>
            <p:nvPr/>
          </p:nvSpPr>
          <p:spPr bwMode="auto">
            <a:xfrm>
              <a:off x="3877" y="1954"/>
              <a:ext cx="103" cy="121"/>
            </a:xfrm>
            <a:prstGeom prst="diamond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B7F650-8D5A-4EC4-B577-D3B34BF065B9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73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Random-effects meta-analysis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5410200" y="2755900"/>
            <a:ext cx="1828800" cy="1524000"/>
            <a:chOff x="5410200" y="2755900"/>
            <a:chExt cx="1828800" cy="1524000"/>
          </a:xfrm>
        </p:grpSpPr>
        <p:sp>
          <p:nvSpPr>
            <p:cNvPr id="505863" name="Text Box 7"/>
            <p:cNvSpPr txBox="1">
              <a:spLocks noChangeAspect="1" noChangeArrowheads="1"/>
            </p:cNvSpPr>
            <p:nvPr/>
          </p:nvSpPr>
          <p:spPr bwMode="auto">
            <a:xfrm>
              <a:off x="5562600" y="2755900"/>
              <a:ext cx="16764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sz="2000" dirty="0">
                  <a:solidFill>
                    <a:srgbClr val="006600"/>
                  </a:solidFill>
                </a:rPr>
                <a:t>Random error</a:t>
              </a:r>
              <a:endParaRPr lang="en-GB" sz="1800" dirty="0">
                <a:solidFill>
                  <a:srgbClr val="006600"/>
                </a:solidFill>
              </a:endParaRPr>
            </a:p>
          </p:txBody>
        </p:sp>
        <p:sp>
          <p:nvSpPr>
            <p:cNvPr id="505864" name="Line 8"/>
            <p:cNvSpPr>
              <a:spLocks noChangeShapeType="1"/>
            </p:cNvSpPr>
            <p:nvPr/>
          </p:nvSpPr>
          <p:spPr bwMode="auto">
            <a:xfrm flipH="1">
              <a:off x="5410200" y="3213100"/>
              <a:ext cx="533400" cy="1066800"/>
            </a:xfrm>
            <a:prstGeom prst="line">
              <a:avLst/>
            </a:prstGeom>
            <a:noFill/>
            <a:ln w="12700">
              <a:solidFill>
                <a:srgbClr val="006600"/>
              </a:solidFill>
              <a:round/>
              <a:headEnd/>
              <a:tailEnd type="arrow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097463" y="4203700"/>
            <a:ext cx="3009899" cy="396875"/>
            <a:chOff x="5097463" y="4203700"/>
            <a:chExt cx="3009899" cy="396875"/>
          </a:xfrm>
        </p:grpSpPr>
        <p:sp>
          <p:nvSpPr>
            <p:cNvPr id="505862" name="Text Box 6"/>
            <p:cNvSpPr txBox="1">
              <a:spLocks noChangeArrowheads="1"/>
            </p:cNvSpPr>
            <p:nvPr/>
          </p:nvSpPr>
          <p:spPr bwMode="auto">
            <a:xfrm>
              <a:off x="6096000" y="4203700"/>
              <a:ext cx="2011362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2000">
                  <a:solidFill>
                    <a:srgbClr val="006600"/>
                  </a:solidFill>
                </a:rPr>
                <a:t>Effect estimate</a:t>
              </a:r>
              <a:endParaRPr lang="en-GB">
                <a:solidFill>
                  <a:srgbClr val="006600"/>
                </a:solidFill>
                <a:latin typeface="Times New Roman" pitchFamily="18" charset="0"/>
              </a:endParaRPr>
            </a:p>
          </p:txBody>
        </p:sp>
        <p:sp>
          <p:nvSpPr>
            <p:cNvPr id="505867" name="Line 11"/>
            <p:cNvSpPr>
              <a:spLocks noChangeShapeType="1"/>
            </p:cNvSpPr>
            <p:nvPr/>
          </p:nvSpPr>
          <p:spPr bwMode="auto">
            <a:xfrm flipV="1">
              <a:off x="5097463" y="4432300"/>
              <a:ext cx="9223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lg" len="lg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505873" name="Line 17"/>
          <p:cNvSpPr>
            <a:spLocks noChangeShapeType="1"/>
          </p:cNvSpPr>
          <p:nvPr/>
        </p:nvSpPr>
        <p:spPr bwMode="auto">
          <a:xfrm>
            <a:off x="5105400" y="1644650"/>
            <a:ext cx="0" cy="3987800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grpSp>
        <p:nvGrpSpPr>
          <p:cNvPr id="42" name="Group 41"/>
          <p:cNvGrpSpPr/>
          <p:nvPr/>
        </p:nvGrpSpPr>
        <p:grpSpPr>
          <a:xfrm>
            <a:off x="3429000" y="1627188"/>
            <a:ext cx="2151063" cy="4011612"/>
            <a:chOff x="3429000" y="1627188"/>
            <a:chExt cx="2151063" cy="4011612"/>
          </a:xfrm>
        </p:grpSpPr>
        <p:sp>
          <p:nvSpPr>
            <p:cNvPr id="505866" name="Line 10"/>
            <p:cNvSpPr>
              <a:spLocks noChangeShapeType="1"/>
            </p:cNvSpPr>
            <p:nvPr/>
          </p:nvSpPr>
          <p:spPr bwMode="auto">
            <a:xfrm flipH="1">
              <a:off x="3505200" y="3975100"/>
              <a:ext cx="7191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lg" len="lg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5868" name="Line 12"/>
            <p:cNvSpPr>
              <a:spLocks noChangeShapeType="1"/>
            </p:cNvSpPr>
            <p:nvPr/>
          </p:nvSpPr>
          <p:spPr bwMode="auto">
            <a:xfrm flipH="1">
              <a:off x="3429000" y="2832100"/>
              <a:ext cx="425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lg" len="lg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5869" name="Line 13"/>
            <p:cNvSpPr>
              <a:spLocks noChangeShapeType="1"/>
            </p:cNvSpPr>
            <p:nvPr/>
          </p:nvSpPr>
          <p:spPr bwMode="auto">
            <a:xfrm flipH="1">
              <a:off x="5181600" y="2451100"/>
              <a:ext cx="384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lg" len="lg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5870" name="Line 14"/>
            <p:cNvSpPr>
              <a:spLocks noChangeShapeType="1"/>
            </p:cNvSpPr>
            <p:nvPr/>
          </p:nvSpPr>
          <p:spPr bwMode="auto">
            <a:xfrm>
              <a:off x="4470400" y="3365500"/>
              <a:ext cx="330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lg" len="lg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5871" name="Line 15"/>
            <p:cNvSpPr>
              <a:spLocks noChangeShapeType="1"/>
            </p:cNvSpPr>
            <p:nvPr/>
          </p:nvSpPr>
          <p:spPr bwMode="auto">
            <a:xfrm flipH="1">
              <a:off x="4419600" y="4584700"/>
              <a:ext cx="406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lg" len="lg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5872" name="Line 16"/>
            <p:cNvSpPr>
              <a:spLocks noChangeShapeType="1"/>
            </p:cNvSpPr>
            <p:nvPr/>
          </p:nvSpPr>
          <p:spPr bwMode="auto">
            <a:xfrm>
              <a:off x="4833938" y="1635125"/>
              <a:ext cx="0" cy="3987800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05874" name="Line 18"/>
            <p:cNvSpPr>
              <a:spLocks noChangeShapeType="1"/>
            </p:cNvSpPr>
            <p:nvPr/>
          </p:nvSpPr>
          <p:spPr bwMode="auto">
            <a:xfrm>
              <a:off x="5580063" y="1643063"/>
              <a:ext cx="0" cy="3987800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05875" name="Line 19"/>
            <p:cNvSpPr>
              <a:spLocks noChangeShapeType="1"/>
            </p:cNvSpPr>
            <p:nvPr/>
          </p:nvSpPr>
          <p:spPr bwMode="auto">
            <a:xfrm>
              <a:off x="4224338" y="1643063"/>
              <a:ext cx="0" cy="3987800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05876" name="Line 20"/>
            <p:cNvSpPr>
              <a:spLocks noChangeShapeType="1"/>
            </p:cNvSpPr>
            <p:nvPr/>
          </p:nvSpPr>
          <p:spPr bwMode="auto">
            <a:xfrm>
              <a:off x="3852863" y="1651000"/>
              <a:ext cx="0" cy="3987800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05877" name="Line 21"/>
            <p:cNvSpPr>
              <a:spLocks noChangeShapeType="1"/>
            </p:cNvSpPr>
            <p:nvPr/>
          </p:nvSpPr>
          <p:spPr bwMode="auto">
            <a:xfrm>
              <a:off x="4452938" y="1627188"/>
              <a:ext cx="0" cy="3987800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05891" name="Text Box 35"/>
          <p:cNvSpPr txBox="1">
            <a:spLocks noChangeArrowheads="1"/>
          </p:cNvSpPr>
          <p:nvPr/>
        </p:nvSpPr>
        <p:spPr bwMode="auto">
          <a:xfrm>
            <a:off x="5818188" y="5218113"/>
            <a:ext cx="6445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800" dirty="0">
                <a:solidFill>
                  <a:schemeClr val="accent6"/>
                </a:solidFill>
                <a:latin typeface="Symbol" pitchFamily="18" charset="2"/>
              </a:rPr>
              <a:t>t</a:t>
            </a:r>
            <a:r>
              <a:rPr lang="en-GB" sz="2800" baseline="30000" dirty="0">
                <a:solidFill>
                  <a:schemeClr val="accent6"/>
                </a:solidFill>
                <a:latin typeface="Symbol" pitchFamily="18" charset="2"/>
              </a:rPr>
              <a:t>2</a:t>
            </a:r>
            <a:endParaRPr lang="en-GB" sz="3200" baseline="30000" dirty="0">
              <a:solidFill>
                <a:schemeClr val="accent6"/>
              </a:solidFill>
              <a:latin typeface="Times New Roman" pitchFamily="18" charset="0"/>
            </a:endParaRPr>
          </a:p>
        </p:txBody>
      </p:sp>
      <p:sp>
        <p:nvSpPr>
          <p:cNvPr id="505860" name="Line 4"/>
          <p:cNvSpPr>
            <a:spLocks noChangeAspect="1" noChangeShapeType="1"/>
          </p:cNvSpPr>
          <p:nvPr/>
        </p:nvSpPr>
        <p:spPr bwMode="auto">
          <a:xfrm>
            <a:off x="2182813" y="5716588"/>
            <a:ext cx="566102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505861" name="Text Box 5"/>
          <p:cNvSpPr txBox="1">
            <a:spLocks noChangeAspect="1" noChangeArrowheads="1"/>
          </p:cNvSpPr>
          <p:nvPr/>
        </p:nvSpPr>
        <p:spPr bwMode="auto">
          <a:xfrm>
            <a:off x="3959943" y="5875865"/>
            <a:ext cx="15049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 dirty="0">
                <a:solidFill>
                  <a:schemeClr val="tx2"/>
                </a:solidFill>
              </a:rPr>
              <a:t>Treatment</a:t>
            </a:r>
            <a:br>
              <a:rPr lang="en-GB" sz="2000" dirty="0">
                <a:solidFill>
                  <a:schemeClr val="tx2"/>
                </a:solidFill>
              </a:rPr>
            </a:br>
            <a:r>
              <a:rPr lang="en-GB" sz="2000" dirty="0">
                <a:solidFill>
                  <a:schemeClr val="tx2"/>
                </a:solidFill>
              </a:rPr>
              <a:t>effect</a:t>
            </a:r>
            <a:endParaRPr lang="en-GB" sz="1800" dirty="0"/>
          </a:p>
        </p:txBody>
      </p:sp>
      <p:grpSp>
        <p:nvGrpSpPr>
          <p:cNvPr id="3" name="Group 22"/>
          <p:cNvGrpSpPr>
            <a:grpSpLocks noChangeAspect="1"/>
          </p:cNvGrpSpPr>
          <p:nvPr/>
        </p:nvGrpSpPr>
        <p:grpSpPr bwMode="auto">
          <a:xfrm>
            <a:off x="3305175" y="4997302"/>
            <a:ext cx="2590800" cy="627211"/>
            <a:chOff x="560" y="2948"/>
            <a:chExt cx="3606" cy="448"/>
          </a:xfrm>
          <a:solidFill>
            <a:schemeClr val="accent2"/>
          </a:solidFill>
        </p:grpSpPr>
        <p:sp>
          <p:nvSpPr>
            <p:cNvPr id="505879" name="Freeform 23"/>
            <p:cNvSpPr>
              <a:spLocks noChangeAspect="1"/>
            </p:cNvSpPr>
            <p:nvPr/>
          </p:nvSpPr>
          <p:spPr bwMode="auto">
            <a:xfrm>
              <a:off x="560" y="3371"/>
              <a:ext cx="305" cy="2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25"/>
                </a:cxn>
                <a:cxn ang="0">
                  <a:pos x="38" y="25"/>
                </a:cxn>
                <a:cxn ang="0">
                  <a:pos x="78" y="25"/>
                </a:cxn>
                <a:cxn ang="0">
                  <a:pos x="113" y="25"/>
                </a:cxn>
                <a:cxn ang="0">
                  <a:pos x="150" y="25"/>
                </a:cxn>
                <a:cxn ang="0">
                  <a:pos x="190" y="25"/>
                </a:cxn>
                <a:cxn ang="0">
                  <a:pos x="227" y="25"/>
                </a:cxn>
                <a:cxn ang="0">
                  <a:pos x="265" y="23"/>
                </a:cxn>
                <a:cxn ang="0">
                  <a:pos x="285" y="23"/>
                </a:cxn>
                <a:cxn ang="0">
                  <a:pos x="288" y="23"/>
                </a:cxn>
                <a:cxn ang="0">
                  <a:pos x="305" y="20"/>
                </a:cxn>
                <a:cxn ang="0">
                  <a:pos x="302" y="0"/>
                </a:cxn>
                <a:cxn ang="0">
                  <a:pos x="285" y="2"/>
                </a:cxn>
                <a:cxn ang="0">
                  <a:pos x="285" y="11"/>
                </a:cxn>
                <a:cxn ang="0">
                  <a:pos x="285" y="2"/>
                </a:cxn>
                <a:cxn ang="0">
                  <a:pos x="265" y="2"/>
                </a:cxn>
                <a:cxn ang="0">
                  <a:pos x="227" y="5"/>
                </a:cxn>
                <a:cxn ang="0">
                  <a:pos x="190" y="5"/>
                </a:cxn>
                <a:cxn ang="0">
                  <a:pos x="150" y="5"/>
                </a:cxn>
                <a:cxn ang="0">
                  <a:pos x="113" y="5"/>
                </a:cxn>
                <a:cxn ang="0">
                  <a:pos x="78" y="5"/>
                </a:cxn>
                <a:cxn ang="0">
                  <a:pos x="38" y="5"/>
                </a:cxn>
                <a:cxn ang="0">
                  <a:pos x="0" y="5"/>
                </a:cxn>
              </a:cxnLst>
              <a:rect l="0" t="0" r="r" b="b"/>
              <a:pathLst>
                <a:path w="305" h="25">
                  <a:moveTo>
                    <a:pt x="0" y="5"/>
                  </a:moveTo>
                  <a:lnTo>
                    <a:pt x="0" y="25"/>
                  </a:lnTo>
                  <a:lnTo>
                    <a:pt x="38" y="25"/>
                  </a:lnTo>
                  <a:lnTo>
                    <a:pt x="78" y="25"/>
                  </a:lnTo>
                  <a:lnTo>
                    <a:pt x="113" y="25"/>
                  </a:lnTo>
                  <a:lnTo>
                    <a:pt x="150" y="25"/>
                  </a:lnTo>
                  <a:lnTo>
                    <a:pt x="190" y="25"/>
                  </a:lnTo>
                  <a:lnTo>
                    <a:pt x="227" y="25"/>
                  </a:lnTo>
                  <a:lnTo>
                    <a:pt x="265" y="23"/>
                  </a:lnTo>
                  <a:lnTo>
                    <a:pt x="285" y="23"/>
                  </a:lnTo>
                  <a:lnTo>
                    <a:pt x="288" y="23"/>
                  </a:lnTo>
                  <a:lnTo>
                    <a:pt x="305" y="20"/>
                  </a:lnTo>
                  <a:lnTo>
                    <a:pt x="302" y="0"/>
                  </a:lnTo>
                  <a:lnTo>
                    <a:pt x="285" y="2"/>
                  </a:lnTo>
                  <a:lnTo>
                    <a:pt x="285" y="11"/>
                  </a:lnTo>
                  <a:lnTo>
                    <a:pt x="285" y="2"/>
                  </a:lnTo>
                  <a:lnTo>
                    <a:pt x="265" y="2"/>
                  </a:lnTo>
                  <a:lnTo>
                    <a:pt x="227" y="5"/>
                  </a:lnTo>
                  <a:lnTo>
                    <a:pt x="190" y="5"/>
                  </a:lnTo>
                  <a:lnTo>
                    <a:pt x="150" y="5"/>
                  </a:lnTo>
                  <a:lnTo>
                    <a:pt x="113" y="5"/>
                  </a:lnTo>
                  <a:lnTo>
                    <a:pt x="78" y="5"/>
                  </a:lnTo>
                  <a:lnTo>
                    <a:pt x="38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5880" name="Freeform 24"/>
            <p:cNvSpPr>
              <a:spLocks noChangeAspect="1"/>
            </p:cNvSpPr>
            <p:nvPr/>
          </p:nvSpPr>
          <p:spPr bwMode="auto">
            <a:xfrm>
              <a:off x="862" y="3330"/>
              <a:ext cx="305" cy="61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0" y="61"/>
                </a:cxn>
                <a:cxn ang="0">
                  <a:pos x="37" y="58"/>
                </a:cxn>
                <a:cxn ang="0">
                  <a:pos x="75" y="55"/>
                </a:cxn>
                <a:cxn ang="0">
                  <a:pos x="112" y="52"/>
                </a:cxn>
                <a:cxn ang="0">
                  <a:pos x="115" y="52"/>
                </a:cxn>
                <a:cxn ang="0">
                  <a:pos x="152" y="46"/>
                </a:cxn>
                <a:cxn ang="0">
                  <a:pos x="150" y="35"/>
                </a:cxn>
                <a:cxn ang="0">
                  <a:pos x="150" y="46"/>
                </a:cxn>
                <a:cxn ang="0">
                  <a:pos x="187" y="43"/>
                </a:cxn>
                <a:cxn ang="0">
                  <a:pos x="190" y="41"/>
                </a:cxn>
                <a:cxn ang="0">
                  <a:pos x="227" y="32"/>
                </a:cxn>
                <a:cxn ang="0">
                  <a:pos x="224" y="23"/>
                </a:cxn>
                <a:cxn ang="0">
                  <a:pos x="227" y="35"/>
                </a:cxn>
                <a:cxn ang="0">
                  <a:pos x="267" y="29"/>
                </a:cxn>
                <a:cxn ang="0">
                  <a:pos x="267" y="26"/>
                </a:cxn>
                <a:cxn ang="0">
                  <a:pos x="305" y="18"/>
                </a:cxn>
                <a:cxn ang="0">
                  <a:pos x="302" y="0"/>
                </a:cxn>
                <a:cxn ang="0">
                  <a:pos x="264" y="9"/>
                </a:cxn>
                <a:cxn ang="0">
                  <a:pos x="264" y="18"/>
                </a:cxn>
                <a:cxn ang="0">
                  <a:pos x="264" y="9"/>
                </a:cxn>
                <a:cxn ang="0">
                  <a:pos x="224" y="15"/>
                </a:cxn>
                <a:cxn ang="0">
                  <a:pos x="224" y="15"/>
                </a:cxn>
                <a:cxn ang="0">
                  <a:pos x="187" y="23"/>
                </a:cxn>
                <a:cxn ang="0">
                  <a:pos x="187" y="32"/>
                </a:cxn>
                <a:cxn ang="0">
                  <a:pos x="187" y="23"/>
                </a:cxn>
                <a:cxn ang="0">
                  <a:pos x="150" y="26"/>
                </a:cxn>
                <a:cxn ang="0">
                  <a:pos x="150" y="26"/>
                </a:cxn>
                <a:cxn ang="0">
                  <a:pos x="112" y="32"/>
                </a:cxn>
                <a:cxn ang="0">
                  <a:pos x="112" y="41"/>
                </a:cxn>
                <a:cxn ang="0">
                  <a:pos x="112" y="32"/>
                </a:cxn>
                <a:cxn ang="0">
                  <a:pos x="75" y="35"/>
                </a:cxn>
                <a:cxn ang="0">
                  <a:pos x="37" y="38"/>
                </a:cxn>
                <a:cxn ang="0">
                  <a:pos x="0" y="41"/>
                </a:cxn>
              </a:cxnLst>
              <a:rect l="0" t="0" r="r" b="b"/>
              <a:pathLst>
                <a:path w="305" h="61">
                  <a:moveTo>
                    <a:pt x="0" y="41"/>
                  </a:moveTo>
                  <a:lnTo>
                    <a:pt x="0" y="61"/>
                  </a:lnTo>
                  <a:lnTo>
                    <a:pt x="37" y="58"/>
                  </a:lnTo>
                  <a:lnTo>
                    <a:pt x="75" y="55"/>
                  </a:lnTo>
                  <a:lnTo>
                    <a:pt x="112" y="52"/>
                  </a:lnTo>
                  <a:lnTo>
                    <a:pt x="115" y="52"/>
                  </a:lnTo>
                  <a:lnTo>
                    <a:pt x="152" y="46"/>
                  </a:lnTo>
                  <a:lnTo>
                    <a:pt x="150" y="35"/>
                  </a:lnTo>
                  <a:lnTo>
                    <a:pt x="150" y="46"/>
                  </a:lnTo>
                  <a:lnTo>
                    <a:pt x="187" y="43"/>
                  </a:lnTo>
                  <a:lnTo>
                    <a:pt x="190" y="41"/>
                  </a:lnTo>
                  <a:lnTo>
                    <a:pt x="227" y="32"/>
                  </a:lnTo>
                  <a:lnTo>
                    <a:pt x="224" y="23"/>
                  </a:lnTo>
                  <a:lnTo>
                    <a:pt x="227" y="35"/>
                  </a:lnTo>
                  <a:lnTo>
                    <a:pt x="267" y="29"/>
                  </a:lnTo>
                  <a:lnTo>
                    <a:pt x="267" y="26"/>
                  </a:lnTo>
                  <a:lnTo>
                    <a:pt x="305" y="18"/>
                  </a:lnTo>
                  <a:lnTo>
                    <a:pt x="302" y="0"/>
                  </a:lnTo>
                  <a:lnTo>
                    <a:pt x="264" y="9"/>
                  </a:lnTo>
                  <a:lnTo>
                    <a:pt x="264" y="18"/>
                  </a:lnTo>
                  <a:lnTo>
                    <a:pt x="264" y="9"/>
                  </a:lnTo>
                  <a:lnTo>
                    <a:pt x="224" y="15"/>
                  </a:lnTo>
                  <a:lnTo>
                    <a:pt x="224" y="15"/>
                  </a:lnTo>
                  <a:lnTo>
                    <a:pt x="187" y="23"/>
                  </a:lnTo>
                  <a:lnTo>
                    <a:pt x="187" y="32"/>
                  </a:lnTo>
                  <a:lnTo>
                    <a:pt x="187" y="23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112" y="32"/>
                  </a:lnTo>
                  <a:lnTo>
                    <a:pt x="112" y="41"/>
                  </a:lnTo>
                  <a:lnTo>
                    <a:pt x="112" y="32"/>
                  </a:lnTo>
                  <a:lnTo>
                    <a:pt x="75" y="35"/>
                  </a:lnTo>
                  <a:lnTo>
                    <a:pt x="37" y="38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5881" name="Freeform 25"/>
            <p:cNvSpPr>
              <a:spLocks noChangeAspect="1"/>
            </p:cNvSpPr>
            <p:nvPr/>
          </p:nvSpPr>
          <p:spPr bwMode="auto">
            <a:xfrm>
              <a:off x="1164" y="3241"/>
              <a:ext cx="302" cy="107"/>
            </a:xfrm>
            <a:custGeom>
              <a:avLst/>
              <a:gdLst/>
              <a:ahLst/>
              <a:cxnLst>
                <a:cxn ang="0">
                  <a:pos x="0" y="89"/>
                </a:cxn>
                <a:cxn ang="0">
                  <a:pos x="3" y="107"/>
                </a:cxn>
                <a:cxn ang="0">
                  <a:pos x="37" y="98"/>
                </a:cxn>
                <a:cxn ang="0">
                  <a:pos x="77" y="89"/>
                </a:cxn>
                <a:cxn ang="0">
                  <a:pos x="115" y="81"/>
                </a:cxn>
                <a:cxn ang="0">
                  <a:pos x="115" y="81"/>
                </a:cxn>
                <a:cxn ang="0">
                  <a:pos x="152" y="69"/>
                </a:cxn>
                <a:cxn ang="0">
                  <a:pos x="189" y="58"/>
                </a:cxn>
                <a:cxn ang="0">
                  <a:pos x="227" y="43"/>
                </a:cxn>
                <a:cxn ang="0">
                  <a:pos x="267" y="32"/>
                </a:cxn>
                <a:cxn ang="0">
                  <a:pos x="302" y="18"/>
                </a:cxn>
                <a:cxn ang="0">
                  <a:pos x="296" y="0"/>
                </a:cxn>
                <a:cxn ang="0">
                  <a:pos x="261" y="15"/>
                </a:cxn>
                <a:cxn ang="0">
                  <a:pos x="221" y="26"/>
                </a:cxn>
                <a:cxn ang="0">
                  <a:pos x="184" y="41"/>
                </a:cxn>
                <a:cxn ang="0">
                  <a:pos x="146" y="52"/>
                </a:cxn>
                <a:cxn ang="0">
                  <a:pos x="109" y="63"/>
                </a:cxn>
                <a:cxn ang="0">
                  <a:pos x="112" y="72"/>
                </a:cxn>
                <a:cxn ang="0">
                  <a:pos x="112" y="63"/>
                </a:cxn>
                <a:cxn ang="0">
                  <a:pos x="75" y="72"/>
                </a:cxn>
                <a:cxn ang="0">
                  <a:pos x="34" y="81"/>
                </a:cxn>
                <a:cxn ang="0">
                  <a:pos x="0" y="89"/>
                </a:cxn>
              </a:cxnLst>
              <a:rect l="0" t="0" r="r" b="b"/>
              <a:pathLst>
                <a:path w="302" h="107">
                  <a:moveTo>
                    <a:pt x="0" y="89"/>
                  </a:moveTo>
                  <a:lnTo>
                    <a:pt x="3" y="107"/>
                  </a:lnTo>
                  <a:lnTo>
                    <a:pt x="37" y="98"/>
                  </a:lnTo>
                  <a:lnTo>
                    <a:pt x="77" y="89"/>
                  </a:lnTo>
                  <a:lnTo>
                    <a:pt x="115" y="81"/>
                  </a:lnTo>
                  <a:lnTo>
                    <a:pt x="115" y="81"/>
                  </a:lnTo>
                  <a:lnTo>
                    <a:pt x="152" y="69"/>
                  </a:lnTo>
                  <a:lnTo>
                    <a:pt x="189" y="58"/>
                  </a:lnTo>
                  <a:lnTo>
                    <a:pt x="227" y="43"/>
                  </a:lnTo>
                  <a:lnTo>
                    <a:pt x="267" y="32"/>
                  </a:lnTo>
                  <a:lnTo>
                    <a:pt x="302" y="18"/>
                  </a:lnTo>
                  <a:lnTo>
                    <a:pt x="296" y="0"/>
                  </a:lnTo>
                  <a:lnTo>
                    <a:pt x="261" y="15"/>
                  </a:lnTo>
                  <a:lnTo>
                    <a:pt x="221" y="26"/>
                  </a:lnTo>
                  <a:lnTo>
                    <a:pt x="184" y="41"/>
                  </a:lnTo>
                  <a:lnTo>
                    <a:pt x="146" y="52"/>
                  </a:lnTo>
                  <a:lnTo>
                    <a:pt x="109" y="63"/>
                  </a:lnTo>
                  <a:lnTo>
                    <a:pt x="112" y="72"/>
                  </a:lnTo>
                  <a:lnTo>
                    <a:pt x="112" y="63"/>
                  </a:lnTo>
                  <a:lnTo>
                    <a:pt x="75" y="72"/>
                  </a:lnTo>
                  <a:lnTo>
                    <a:pt x="34" y="81"/>
                  </a:lnTo>
                  <a:lnTo>
                    <a:pt x="0" y="89"/>
                  </a:lnTo>
                  <a:close/>
                </a:path>
              </a:pathLst>
            </a:custGeom>
            <a:grpFill/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5882" name="Freeform 26"/>
            <p:cNvSpPr>
              <a:spLocks noChangeAspect="1"/>
            </p:cNvSpPr>
            <p:nvPr/>
          </p:nvSpPr>
          <p:spPr bwMode="auto">
            <a:xfrm>
              <a:off x="1460" y="3106"/>
              <a:ext cx="307" cy="153"/>
            </a:xfrm>
            <a:custGeom>
              <a:avLst/>
              <a:gdLst/>
              <a:ahLst/>
              <a:cxnLst>
                <a:cxn ang="0">
                  <a:pos x="0" y="135"/>
                </a:cxn>
                <a:cxn ang="0">
                  <a:pos x="6" y="153"/>
                </a:cxn>
                <a:cxn ang="0">
                  <a:pos x="26" y="147"/>
                </a:cxn>
                <a:cxn ang="0">
                  <a:pos x="28" y="147"/>
                </a:cxn>
                <a:cxn ang="0">
                  <a:pos x="46" y="138"/>
                </a:cxn>
                <a:cxn ang="0">
                  <a:pos x="40" y="130"/>
                </a:cxn>
                <a:cxn ang="0">
                  <a:pos x="43" y="138"/>
                </a:cxn>
                <a:cxn ang="0">
                  <a:pos x="63" y="130"/>
                </a:cxn>
                <a:cxn ang="0">
                  <a:pos x="83" y="121"/>
                </a:cxn>
                <a:cxn ang="0">
                  <a:pos x="86" y="121"/>
                </a:cxn>
                <a:cxn ang="0">
                  <a:pos x="120" y="104"/>
                </a:cxn>
                <a:cxn ang="0">
                  <a:pos x="158" y="87"/>
                </a:cxn>
                <a:cxn ang="0">
                  <a:pos x="195" y="69"/>
                </a:cxn>
                <a:cxn ang="0">
                  <a:pos x="232" y="52"/>
                </a:cxn>
                <a:cxn ang="0">
                  <a:pos x="227" y="43"/>
                </a:cxn>
                <a:cxn ang="0">
                  <a:pos x="230" y="52"/>
                </a:cxn>
                <a:cxn ang="0">
                  <a:pos x="270" y="35"/>
                </a:cxn>
                <a:cxn ang="0">
                  <a:pos x="273" y="35"/>
                </a:cxn>
                <a:cxn ang="0">
                  <a:pos x="290" y="26"/>
                </a:cxn>
                <a:cxn ang="0">
                  <a:pos x="307" y="18"/>
                </a:cxn>
                <a:cxn ang="0">
                  <a:pos x="299" y="0"/>
                </a:cxn>
                <a:cxn ang="0">
                  <a:pos x="281" y="9"/>
                </a:cxn>
                <a:cxn ang="0">
                  <a:pos x="264" y="18"/>
                </a:cxn>
                <a:cxn ang="0">
                  <a:pos x="267" y="26"/>
                </a:cxn>
                <a:cxn ang="0">
                  <a:pos x="264" y="18"/>
                </a:cxn>
                <a:cxn ang="0">
                  <a:pos x="224" y="35"/>
                </a:cxn>
                <a:cxn ang="0">
                  <a:pos x="224" y="35"/>
                </a:cxn>
                <a:cxn ang="0">
                  <a:pos x="187" y="52"/>
                </a:cxn>
                <a:cxn ang="0">
                  <a:pos x="149" y="69"/>
                </a:cxn>
                <a:cxn ang="0">
                  <a:pos x="112" y="87"/>
                </a:cxn>
                <a:cxn ang="0">
                  <a:pos x="77" y="104"/>
                </a:cxn>
                <a:cxn ang="0">
                  <a:pos x="80" y="112"/>
                </a:cxn>
                <a:cxn ang="0">
                  <a:pos x="77" y="104"/>
                </a:cxn>
                <a:cxn ang="0">
                  <a:pos x="57" y="112"/>
                </a:cxn>
                <a:cxn ang="0">
                  <a:pos x="37" y="121"/>
                </a:cxn>
                <a:cxn ang="0">
                  <a:pos x="37" y="121"/>
                </a:cxn>
                <a:cxn ang="0">
                  <a:pos x="20" y="130"/>
                </a:cxn>
                <a:cxn ang="0">
                  <a:pos x="23" y="138"/>
                </a:cxn>
                <a:cxn ang="0">
                  <a:pos x="20" y="130"/>
                </a:cxn>
                <a:cxn ang="0">
                  <a:pos x="0" y="135"/>
                </a:cxn>
              </a:cxnLst>
              <a:rect l="0" t="0" r="r" b="b"/>
              <a:pathLst>
                <a:path w="307" h="153">
                  <a:moveTo>
                    <a:pt x="0" y="135"/>
                  </a:moveTo>
                  <a:lnTo>
                    <a:pt x="6" y="153"/>
                  </a:lnTo>
                  <a:lnTo>
                    <a:pt x="26" y="147"/>
                  </a:lnTo>
                  <a:lnTo>
                    <a:pt x="28" y="147"/>
                  </a:lnTo>
                  <a:lnTo>
                    <a:pt x="46" y="138"/>
                  </a:lnTo>
                  <a:lnTo>
                    <a:pt x="40" y="130"/>
                  </a:lnTo>
                  <a:lnTo>
                    <a:pt x="43" y="138"/>
                  </a:lnTo>
                  <a:lnTo>
                    <a:pt x="63" y="130"/>
                  </a:lnTo>
                  <a:lnTo>
                    <a:pt x="83" y="121"/>
                  </a:lnTo>
                  <a:lnTo>
                    <a:pt x="86" y="121"/>
                  </a:lnTo>
                  <a:lnTo>
                    <a:pt x="120" y="104"/>
                  </a:lnTo>
                  <a:lnTo>
                    <a:pt x="158" y="87"/>
                  </a:lnTo>
                  <a:lnTo>
                    <a:pt x="195" y="69"/>
                  </a:lnTo>
                  <a:lnTo>
                    <a:pt x="232" y="52"/>
                  </a:lnTo>
                  <a:lnTo>
                    <a:pt x="227" y="43"/>
                  </a:lnTo>
                  <a:lnTo>
                    <a:pt x="230" y="52"/>
                  </a:lnTo>
                  <a:lnTo>
                    <a:pt x="270" y="35"/>
                  </a:lnTo>
                  <a:lnTo>
                    <a:pt x="273" y="35"/>
                  </a:lnTo>
                  <a:lnTo>
                    <a:pt x="290" y="26"/>
                  </a:lnTo>
                  <a:lnTo>
                    <a:pt x="307" y="18"/>
                  </a:lnTo>
                  <a:lnTo>
                    <a:pt x="299" y="0"/>
                  </a:lnTo>
                  <a:lnTo>
                    <a:pt x="281" y="9"/>
                  </a:lnTo>
                  <a:lnTo>
                    <a:pt x="264" y="18"/>
                  </a:lnTo>
                  <a:lnTo>
                    <a:pt x="267" y="26"/>
                  </a:lnTo>
                  <a:lnTo>
                    <a:pt x="264" y="18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187" y="52"/>
                  </a:lnTo>
                  <a:lnTo>
                    <a:pt x="149" y="69"/>
                  </a:lnTo>
                  <a:lnTo>
                    <a:pt x="112" y="87"/>
                  </a:lnTo>
                  <a:lnTo>
                    <a:pt x="77" y="104"/>
                  </a:lnTo>
                  <a:lnTo>
                    <a:pt x="80" y="112"/>
                  </a:lnTo>
                  <a:lnTo>
                    <a:pt x="77" y="104"/>
                  </a:lnTo>
                  <a:lnTo>
                    <a:pt x="57" y="112"/>
                  </a:lnTo>
                  <a:lnTo>
                    <a:pt x="37" y="121"/>
                  </a:lnTo>
                  <a:lnTo>
                    <a:pt x="37" y="121"/>
                  </a:lnTo>
                  <a:lnTo>
                    <a:pt x="20" y="130"/>
                  </a:lnTo>
                  <a:lnTo>
                    <a:pt x="23" y="138"/>
                  </a:lnTo>
                  <a:lnTo>
                    <a:pt x="20" y="130"/>
                  </a:lnTo>
                  <a:lnTo>
                    <a:pt x="0" y="135"/>
                  </a:lnTo>
                  <a:close/>
                </a:path>
              </a:pathLst>
            </a:custGeom>
            <a:grpFill/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5883" name="Freeform 27"/>
            <p:cNvSpPr>
              <a:spLocks noChangeAspect="1"/>
            </p:cNvSpPr>
            <p:nvPr/>
          </p:nvSpPr>
          <p:spPr bwMode="auto">
            <a:xfrm>
              <a:off x="1759" y="2994"/>
              <a:ext cx="307" cy="130"/>
            </a:xfrm>
            <a:custGeom>
              <a:avLst/>
              <a:gdLst/>
              <a:ahLst/>
              <a:cxnLst>
                <a:cxn ang="0">
                  <a:pos x="0" y="112"/>
                </a:cxn>
                <a:cxn ang="0">
                  <a:pos x="5" y="130"/>
                </a:cxn>
                <a:cxn ang="0">
                  <a:pos x="43" y="115"/>
                </a:cxn>
                <a:cxn ang="0">
                  <a:pos x="83" y="98"/>
                </a:cxn>
                <a:cxn ang="0">
                  <a:pos x="117" y="84"/>
                </a:cxn>
                <a:cxn ang="0">
                  <a:pos x="155" y="69"/>
                </a:cxn>
                <a:cxn ang="0">
                  <a:pos x="195" y="55"/>
                </a:cxn>
                <a:cxn ang="0">
                  <a:pos x="198" y="55"/>
                </a:cxn>
                <a:cxn ang="0">
                  <a:pos x="215" y="46"/>
                </a:cxn>
                <a:cxn ang="0">
                  <a:pos x="209" y="38"/>
                </a:cxn>
                <a:cxn ang="0">
                  <a:pos x="212" y="46"/>
                </a:cxn>
                <a:cxn ang="0">
                  <a:pos x="232" y="41"/>
                </a:cxn>
                <a:cxn ang="0">
                  <a:pos x="250" y="35"/>
                </a:cxn>
                <a:cxn ang="0">
                  <a:pos x="270" y="29"/>
                </a:cxn>
                <a:cxn ang="0">
                  <a:pos x="290" y="23"/>
                </a:cxn>
                <a:cxn ang="0">
                  <a:pos x="307" y="18"/>
                </a:cxn>
                <a:cxn ang="0">
                  <a:pos x="301" y="0"/>
                </a:cxn>
                <a:cxn ang="0">
                  <a:pos x="284" y="6"/>
                </a:cxn>
                <a:cxn ang="0">
                  <a:pos x="264" y="12"/>
                </a:cxn>
                <a:cxn ang="0">
                  <a:pos x="244" y="18"/>
                </a:cxn>
                <a:cxn ang="0">
                  <a:pos x="227" y="23"/>
                </a:cxn>
                <a:cxn ang="0">
                  <a:pos x="206" y="29"/>
                </a:cxn>
                <a:cxn ang="0">
                  <a:pos x="206" y="29"/>
                </a:cxn>
                <a:cxn ang="0">
                  <a:pos x="189" y="38"/>
                </a:cxn>
                <a:cxn ang="0">
                  <a:pos x="192" y="46"/>
                </a:cxn>
                <a:cxn ang="0">
                  <a:pos x="189" y="38"/>
                </a:cxn>
                <a:cxn ang="0">
                  <a:pos x="149" y="52"/>
                </a:cxn>
                <a:cxn ang="0">
                  <a:pos x="112" y="66"/>
                </a:cxn>
                <a:cxn ang="0">
                  <a:pos x="77" y="81"/>
                </a:cxn>
                <a:cxn ang="0">
                  <a:pos x="37" y="98"/>
                </a:cxn>
                <a:cxn ang="0">
                  <a:pos x="0" y="112"/>
                </a:cxn>
              </a:cxnLst>
              <a:rect l="0" t="0" r="r" b="b"/>
              <a:pathLst>
                <a:path w="307" h="130">
                  <a:moveTo>
                    <a:pt x="0" y="112"/>
                  </a:moveTo>
                  <a:lnTo>
                    <a:pt x="5" y="130"/>
                  </a:lnTo>
                  <a:lnTo>
                    <a:pt x="43" y="115"/>
                  </a:lnTo>
                  <a:lnTo>
                    <a:pt x="83" y="98"/>
                  </a:lnTo>
                  <a:lnTo>
                    <a:pt x="117" y="84"/>
                  </a:lnTo>
                  <a:lnTo>
                    <a:pt x="155" y="69"/>
                  </a:lnTo>
                  <a:lnTo>
                    <a:pt x="195" y="55"/>
                  </a:lnTo>
                  <a:lnTo>
                    <a:pt x="198" y="55"/>
                  </a:lnTo>
                  <a:lnTo>
                    <a:pt x="215" y="46"/>
                  </a:lnTo>
                  <a:lnTo>
                    <a:pt x="209" y="38"/>
                  </a:lnTo>
                  <a:lnTo>
                    <a:pt x="212" y="46"/>
                  </a:lnTo>
                  <a:lnTo>
                    <a:pt x="232" y="41"/>
                  </a:lnTo>
                  <a:lnTo>
                    <a:pt x="250" y="35"/>
                  </a:lnTo>
                  <a:lnTo>
                    <a:pt x="270" y="29"/>
                  </a:lnTo>
                  <a:lnTo>
                    <a:pt x="290" y="23"/>
                  </a:lnTo>
                  <a:lnTo>
                    <a:pt x="307" y="18"/>
                  </a:lnTo>
                  <a:lnTo>
                    <a:pt x="301" y="0"/>
                  </a:lnTo>
                  <a:lnTo>
                    <a:pt x="284" y="6"/>
                  </a:lnTo>
                  <a:lnTo>
                    <a:pt x="264" y="12"/>
                  </a:lnTo>
                  <a:lnTo>
                    <a:pt x="244" y="18"/>
                  </a:lnTo>
                  <a:lnTo>
                    <a:pt x="227" y="23"/>
                  </a:lnTo>
                  <a:lnTo>
                    <a:pt x="206" y="29"/>
                  </a:lnTo>
                  <a:lnTo>
                    <a:pt x="206" y="29"/>
                  </a:lnTo>
                  <a:lnTo>
                    <a:pt x="189" y="38"/>
                  </a:lnTo>
                  <a:lnTo>
                    <a:pt x="192" y="46"/>
                  </a:lnTo>
                  <a:lnTo>
                    <a:pt x="189" y="38"/>
                  </a:lnTo>
                  <a:lnTo>
                    <a:pt x="149" y="52"/>
                  </a:lnTo>
                  <a:lnTo>
                    <a:pt x="112" y="66"/>
                  </a:lnTo>
                  <a:lnTo>
                    <a:pt x="77" y="81"/>
                  </a:lnTo>
                  <a:lnTo>
                    <a:pt x="37" y="98"/>
                  </a:lnTo>
                  <a:lnTo>
                    <a:pt x="0" y="112"/>
                  </a:lnTo>
                  <a:close/>
                </a:path>
              </a:pathLst>
            </a:custGeom>
            <a:grpFill/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5884" name="Freeform 28"/>
            <p:cNvSpPr>
              <a:spLocks noChangeAspect="1"/>
            </p:cNvSpPr>
            <p:nvPr/>
          </p:nvSpPr>
          <p:spPr bwMode="auto">
            <a:xfrm>
              <a:off x="2063" y="2948"/>
              <a:ext cx="305" cy="64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3" y="64"/>
                </a:cxn>
                <a:cxn ang="0">
                  <a:pos x="40" y="55"/>
                </a:cxn>
                <a:cxn ang="0">
                  <a:pos x="78" y="46"/>
                </a:cxn>
                <a:cxn ang="0">
                  <a:pos x="115" y="38"/>
                </a:cxn>
                <a:cxn ang="0">
                  <a:pos x="112" y="29"/>
                </a:cxn>
                <a:cxn ang="0">
                  <a:pos x="115" y="41"/>
                </a:cxn>
                <a:cxn ang="0">
                  <a:pos x="135" y="38"/>
                </a:cxn>
                <a:cxn ang="0">
                  <a:pos x="152" y="35"/>
                </a:cxn>
                <a:cxn ang="0">
                  <a:pos x="173" y="32"/>
                </a:cxn>
                <a:cxn ang="0">
                  <a:pos x="190" y="29"/>
                </a:cxn>
                <a:cxn ang="0">
                  <a:pos x="210" y="26"/>
                </a:cxn>
                <a:cxn ang="0">
                  <a:pos x="207" y="15"/>
                </a:cxn>
                <a:cxn ang="0">
                  <a:pos x="207" y="26"/>
                </a:cxn>
                <a:cxn ang="0">
                  <a:pos x="224" y="26"/>
                </a:cxn>
                <a:cxn ang="0">
                  <a:pos x="227" y="26"/>
                </a:cxn>
                <a:cxn ang="0">
                  <a:pos x="247" y="23"/>
                </a:cxn>
                <a:cxn ang="0">
                  <a:pos x="244" y="12"/>
                </a:cxn>
                <a:cxn ang="0">
                  <a:pos x="244" y="23"/>
                </a:cxn>
                <a:cxn ang="0">
                  <a:pos x="264" y="23"/>
                </a:cxn>
                <a:cxn ang="0">
                  <a:pos x="282" y="23"/>
                </a:cxn>
                <a:cxn ang="0">
                  <a:pos x="285" y="23"/>
                </a:cxn>
                <a:cxn ang="0">
                  <a:pos x="305" y="21"/>
                </a:cxn>
                <a:cxn ang="0">
                  <a:pos x="302" y="0"/>
                </a:cxn>
                <a:cxn ang="0">
                  <a:pos x="282" y="3"/>
                </a:cxn>
                <a:cxn ang="0">
                  <a:pos x="282" y="12"/>
                </a:cxn>
                <a:cxn ang="0">
                  <a:pos x="282" y="3"/>
                </a:cxn>
                <a:cxn ang="0">
                  <a:pos x="264" y="3"/>
                </a:cxn>
                <a:cxn ang="0">
                  <a:pos x="244" y="3"/>
                </a:cxn>
                <a:cxn ang="0">
                  <a:pos x="244" y="3"/>
                </a:cxn>
                <a:cxn ang="0">
                  <a:pos x="224" y="6"/>
                </a:cxn>
                <a:cxn ang="0">
                  <a:pos x="224" y="15"/>
                </a:cxn>
                <a:cxn ang="0">
                  <a:pos x="224" y="6"/>
                </a:cxn>
                <a:cxn ang="0">
                  <a:pos x="207" y="6"/>
                </a:cxn>
                <a:cxn ang="0">
                  <a:pos x="207" y="6"/>
                </a:cxn>
                <a:cxn ang="0">
                  <a:pos x="187" y="9"/>
                </a:cxn>
                <a:cxn ang="0">
                  <a:pos x="170" y="12"/>
                </a:cxn>
                <a:cxn ang="0">
                  <a:pos x="150" y="15"/>
                </a:cxn>
                <a:cxn ang="0">
                  <a:pos x="132" y="18"/>
                </a:cxn>
                <a:cxn ang="0">
                  <a:pos x="112" y="21"/>
                </a:cxn>
                <a:cxn ang="0">
                  <a:pos x="112" y="21"/>
                </a:cxn>
                <a:cxn ang="0">
                  <a:pos x="75" y="29"/>
                </a:cxn>
                <a:cxn ang="0">
                  <a:pos x="37" y="38"/>
                </a:cxn>
                <a:cxn ang="0">
                  <a:pos x="0" y="46"/>
                </a:cxn>
              </a:cxnLst>
              <a:rect l="0" t="0" r="r" b="b"/>
              <a:pathLst>
                <a:path w="305" h="64">
                  <a:moveTo>
                    <a:pt x="0" y="46"/>
                  </a:moveTo>
                  <a:lnTo>
                    <a:pt x="3" y="64"/>
                  </a:lnTo>
                  <a:lnTo>
                    <a:pt x="40" y="55"/>
                  </a:lnTo>
                  <a:lnTo>
                    <a:pt x="78" y="46"/>
                  </a:lnTo>
                  <a:lnTo>
                    <a:pt x="115" y="38"/>
                  </a:lnTo>
                  <a:lnTo>
                    <a:pt x="112" y="29"/>
                  </a:lnTo>
                  <a:lnTo>
                    <a:pt x="115" y="41"/>
                  </a:lnTo>
                  <a:lnTo>
                    <a:pt x="135" y="38"/>
                  </a:lnTo>
                  <a:lnTo>
                    <a:pt x="152" y="35"/>
                  </a:lnTo>
                  <a:lnTo>
                    <a:pt x="173" y="32"/>
                  </a:lnTo>
                  <a:lnTo>
                    <a:pt x="190" y="29"/>
                  </a:lnTo>
                  <a:lnTo>
                    <a:pt x="210" y="26"/>
                  </a:lnTo>
                  <a:lnTo>
                    <a:pt x="207" y="15"/>
                  </a:lnTo>
                  <a:lnTo>
                    <a:pt x="207" y="26"/>
                  </a:lnTo>
                  <a:lnTo>
                    <a:pt x="224" y="26"/>
                  </a:lnTo>
                  <a:lnTo>
                    <a:pt x="227" y="26"/>
                  </a:lnTo>
                  <a:lnTo>
                    <a:pt x="247" y="23"/>
                  </a:lnTo>
                  <a:lnTo>
                    <a:pt x="244" y="12"/>
                  </a:lnTo>
                  <a:lnTo>
                    <a:pt x="244" y="23"/>
                  </a:lnTo>
                  <a:lnTo>
                    <a:pt x="264" y="23"/>
                  </a:lnTo>
                  <a:lnTo>
                    <a:pt x="282" y="23"/>
                  </a:lnTo>
                  <a:lnTo>
                    <a:pt x="285" y="23"/>
                  </a:lnTo>
                  <a:lnTo>
                    <a:pt x="305" y="21"/>
                  </a:lnTo>
                  <a:lnTo>
                    <a:pt x="302" y="0"/>
                  </a:lnTo>
                  <a:lnTo>
                    <a:pt x="282" y="3"/>
                  </a:lnTo>
                  <a:lnTo>
                    <a:pt x="282" y="12"/>
                  </a:lnTo>
                  <a:lnTo>
                    <a:pt x="282" y="3"/>
                  </a:lnTo>
                  <a:lnTo>
                    <a:pt x="264" y="3"/>
                  </a:lnTo>
                  <a:lnTo>
                    <a:pt x="244" y="3"/>
                  </a:lnTo>
                  <a:lnTo>
                    <a:pt x="244" y="3"/>
                  </a:lnTo>
                  <a:lnTo>
                    <a:pt x="224" y="6"/>
                  </a:lnTo>
                  <a:lnTo>
                    <a:pt x="224" y="15"/>
                  </a:lnTo>
                  <a:lnTo>
                    <a:pt x="224" y="6"/>
                  </a:lnTo>
                  <a:lnTo>
                    <a:pt x="207" y="6"/>
                  </a:lnTo>
                  <a:lnTo>
                    <a:pt x="207" y="6"/>
                  </a:lnTo>
                  <a:lnTo>
                    <a:pt x="187" y="9"/>
                  </a:lnTo>
                  <a:lnTo>
                    <a:pt x="170" y="12"/>
                  </a:lnTo>
                  <a:lnTo>
                    <a:pt x="150" y="15"/>
                  </a:lnTo>
                  <a:lnTo>
                    <a:pt x="132" y="18"/>
                  </a:lnTo>
                  <a:lnTo>
                    <a:pt x="112" y="21"/>
                  </a:lnTo>
                  <a:lnTo>
                    <a:pt x="112" y="21"/>
                  </a:lnTo>
                  <a:lnTo>
                    <a:pt x="75" y="29"/>
                  </a:lnTo>
                  <a:lnTo>
                    <a:pt x="37" y="38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5885" name="Freeform 29"/>
            <p:cNvSpPr>
              <a:spLocks noChangeAspect="1"/>
            </p:cNvSpPr>
            <p:nvPr/>
          </p:nvSpPr>
          <p:spPr bwMode="auto">
            <a:xfrm>
              <a:off x="2365" y="2948"/>
              <a:ext cx="302" cy="64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21"/>
                </a:cxn>
                <a:cxn ang="0">
                  <a:pos x="17" y="23"/>
                </a:cxn>
                <a:cxn ang="0">
                  <a:pos x="17" y="23"/>
                </a:cxn>
                <a:cxn ang="0">
                  <a:pos x="37" y="23"/>
                </a:cxn>
                <a:cxn ang="0">
                  <a:pos x="57" y="23"/>
                </a:cxn>
                <a:cxn ang="0">
                  <a:pos x="57" y="12"/>
                </a:cxn>
                <a:cxn ang="0">
                  <a:pos x="57" y="23"/>
                </a:cxn>
                <a:cxn ang="0">
                  <a:pos x="75" y="26"/>
                </a:cxn>
                <a:cxn ang="0">
                  <a:pos x="75" y="26"/>
                </a:cxn>
                <a:cxn ang="0">
                  <a:pos x="92" y="26"/>
                </a:cxn>
                <a:cxn ang="0">
                  <a:pos x="92" y="15"/>
                </a:cxn>
                <a:cxn ang="0">
                  <a:pos x="92" y="26"/>
                </a:cxn>
                <a:cxn ang="0">
                  <a:pos x="112" y="29"/>
                </a:cxn>
                <a:cxn ang="0">
                  <a:pos x="129" y="32"/>
                </a:cxn>
                <a:cxn ang="0">
                  <a:pos x="149" y="35"/>
                </a:cxn>
                <a:cxn ang="0">
                  <a:pos x="169" y="38"/>
                </a:cxn>
                <a:cxn ang="0">
                  <a:pos x="187" y="41"/>
                </a:cxn>
                <a:cxn ang="0">
                  <a:pos x="187" y="29"/>
                </a:cxn>
                <a:cxn ang="0">
                  <a:pos x="187" y="38"/>
                </a:cxn>
                <a:cxn ang="0">
                  <a:pos x="224" y="46"/>
                </a:cxn>
                <a:cxn ang="0">
                  <a:pos x="261" y="55"/>
                </a:cxn>
                <a:cxn ang="0">
                  <a:pos x="299" y="64"/>
                </a:cxn>
                <a:cxn ang="0">
                  <a:pos x="302" y="46"/>
                </a:cxn>
                <a:cxn ang="0">
                  <a:pos x="264" y="38"/>
                </a:cxn>
                <a:cxn ang="0">
                  <a:pos x="227" y="29"/>
                </a:cxn>
                <a:cxn ang="0">
                  <a:pos x="189" y="21"/>
                </a:cxn>
                <a:cxn ang="0">
                  <a:pos x="189" y="21"/>
                </a:cxn>
                <a:cxn ang="0">
                  <a:pos x="172" y="18"/>
                </a:cxn>
                <a:cxn ang="0">
                  <a:pos x="152" y="15"/>
                </a:cxn>
                <a:cxn ang="0">
                  <a:pos x="132" y="12"/>
                </a:cxn>
                <a:cxn ang="0">
                  <a:pos x="115" y="9"/>
                </a:cxn>
                <a:cxn ang="0">
                  <a:pos x="95" y="6"/>
                </a:cxn>
                <a:cxn ang="0">
                  <a:pos x="92" y="6"/>
                </a:cxn>
                <a:cxn ang="0">
                  <a:pos x="75" y="6"/>
                </a:cxn>
                <a:cxn ang="0">
                  <a:pos x="75" y="15"/>
                </a:cxn>
                <a:cxn ang="0">
                  <a:pos x="77" y="6"/>
                </a:cxn>
                <a:cxn ang="0">
                  <a:pos x="60" y="3"/>
                </a:cxn>
                <a:cxn ang="0">
                  <a:pos x="57" y="3"/>
                </a:cxn>
                <a:cxn ang="0">
                  <a:pos x="37" y="3"/>
                </a:cxn>
                <a:cxn ang="0">
                  <a:pos x="17" y="3"/>
                </a:cxn>
                <a:cxn ang="0">
                  <a:pos x="17" y="12"/>
                </a:cxn>
                <a:cxn ang="0">
                  <a:pos x="20" y="3"/>
                </a:cxn>
                <a:cxn ang="0">
                  <a:pos x="3" y="0"/>
                </a:cxn>
              </a:cxnLst>
              <a:rect l="0" t="0" r="r" b="b"/>
              <a:pathLst>
                <a:path w="302" h="64">
                  <a:moveTo>
                    <a:pt x="3" y="0"/>
                  </a:moveTo>
                  <a:lnTo>
                    <a:pt x="0" y="21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37" y="23"/>
                  </a:lnTo>
                  <a:lnTo>
                    <a:pt x="57" y="23"/>
                  </a:lnTo>
                  <a:lnTo>
                    <a:pt x="57" y="12"/>
                  </a:lnTo>
                  <a:lnTo>
                    <a:pt x="57" y="23"/>
                  </a:lnTo>
                  <a:lnTo>
                    <a:pt x="75" y="26"/>
                  </a:lnTo>
                  <a:lnTo>
                    <a:pt x="75" y="26"/>
                  </a:lnTo>
                  <a:lnTo>
                    <a:pt x="92" y="26"/>
                  </a:lnTo>
                  <a:lnTo>
                    <a:pt x="92" y="15"/>
                  </a:lnTo>
                  <a:lnTo>
                    <a:pt x="92" y="26"/>
                  </a:lnTo>
                  <a:lnTo>
                    <a:pt x="112" y="29"/>
                  </a:lnTo>
                  <a:lnTo>
                    <a:pt x="129" y="32"/>
                  </a:lnTo>
                  <a:lnTo>
                    <a:pt x="149" y="35"/>
                  </a:lnTo>
                  <a:lnTo>
                    <a:pt x="169" y="38"/>
                  </a:lnTo>
                  <a:lnTo>
                    <a:pt x="187" y="41"/>
                  </a:lnTo>
                  <a:lnTo>
                    <a:pt x="187" y="29"/>
                  </a:lnTo>
                  <a:lnTo>
                    <a:pt x="187" y="38"/>
                  </a:lnTo>
                  <a:lnTo>
                    <a:pt x="224" y="46"/>
                  </a:lnTo>
                  <a:lnTo>
                    <a:pt x="261" y="55"/>
                  </a:lnTo>
                  <a:lnTo>
                    <a:pt x="299" y="64"/>
                  </a:lnTo>
                  <a:lnTo>
                    <a:pt x="302" y="46"/>
                  </a:lnTo>
                  <a:lnTo>
                    <a:pt x="264" y="38"/>
                  </a:lnTo>
                  <a:lnTo>
                    <a:pt x="227" y="29"/>
                  </a:lnTo>
                  <a:lnTo>
                    <a:pt x="189" y="21"/>
                  </a:lnTo>
                  <a:lnTo>
                    <a:pt x="189" y="21"/>
                  </a:lnTo>
                  <a:lnTo>
                    <a:pt x="172" y="18"/>
                  </a:lnTo>
                  <a:lnTo>
                    <a:pt x="152" y="15"/>
                  </a:lnTo>
                  <a:lnTo>
                    <a:pt x="132" y="12"/>
                  </a:lnTo>
                  <a:lnTo>
                    <a:pt x="115" y="9"/>
                  </a:lnTo>
                  <a:lnTo>
                    <a:pt x="95" y="6"/>
                  </a:lnTo>
                  <a:lnTo>
                    <a:pt x="92" y="6"/>
                  </a:lnTo>
                  <a:lnTo>
                    <a:pt x="75" y="6"/>
                  </a:lnTo>
                  <a:lnTo>
                    <a:pt x="75" y="15"/>
                  </a:lnTo>
                  <a:lnTo>
                    <a:pt x="77" y="6"/>
                  </a:lnTo>
                  <a:lnTo>
                    <a:pt x="60" y="3"/>
                  </a:lnTo>
                  <a:lnTo>
                    <a:pt x="57" y="3"/>
                  </a:lnTo>
                  <a:lnTo>
                    <a:pt x="37" y="3"/>
                  </a:lnTo>
                  <a:lnTo>
                    <a:pt x="17" y="3"/>
                  </a:lnTo>
                  <a:lnTo>
                    <a:pt x="17" y="12"/>
                  </a:lnTo>
                  <a:lnTo>
                    <a:pt x="20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5886" name="Freeform 30"/>
            <p:cNvSpPr>
              <a:spLocks noChangeAspect="1"/>
            </p:cNvSpPr>
            <p:nvPr/>
          </p:nvSpPr>
          <p:spPr bwMode="auto">
            <a:xfrm>
              <a:off x="2661" y="2994"/>
              <a:ext cx="307" cy="13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8"/>
                </a:cxn>
                <a:cxn ang="0">
                  <a:pos x="20" y="23"/>
                </a:cxn>
                <a:cxn ang="0">
                  <a:pos x="37" y="29"/>
                </a:cxn>
                <a:cxn ang="0">
                  <a:pos x="57" y="35"/>
                </a:cxn>
                <a:cxn ang="0">
                  <a:pos x="77" y="41"/>
                </a:cxn>
                <a:cxn ang="0">
                  <a:pos x="95" y="46"/>
                </a:cxn>
                <a:cxn ang="0">
                  <a:pos x="115" y="55"/>
                </a:cxn>
                <a:cxn ang="0">
                  <a:pos x="149" y="69"/>
                </a:cxn>
                <a:cxn ang="0">
                  <a:pos x="189" y="84"/>
                </a:cxn>
                <a:cxn ang="0">
                  <a:pos x="227" y="98"/>
                </a:cxn>
                <a:cxn ang="0">
                  <a:pos x="230" y="89"/>
                </a:cxn>
                <a:cxn ang="0">
                  <a:pos x="227" y="98"/>
                </a:cxn>
                <a:cxn ang="0">
                  <a:pos x="264" y="115"/>
                </a:cxn>
                <a:cxn ang="0">
                  <a:pos x="264" y="115"/>
                </a:cxn>
                <a:cxn ang="0">
                  <a:pos x="301" y="130"/>
                </a:cxn>
                <a:cxn ang="0">
                  <a:pos x="307" y="112"/>
                </a:cxn>
                <a:cxn ang="0">
                  <a:pos x="270" y="98"/>
                </a:cxn>
                <a:cxn ang="0">
                  <a:pos x="267" y="107"/>
                </a:cxn>
                <a:cxn ang="0">
                  <a:pos x="273" y="98"/>
                </a:cxn>
                <a:cxn ang="0">
                  <a:pos x="235" y="81"/>
                </a:cxn>
                <a:cxn ang="0">
                  <a:pos x="233" y="81"/>
                </a:cxn>
                <a:cxn ang="0">
                  <a:pos x="195" y="66"/>
                </a:cxn>
                <a:cxn ang="0">
                  <a:pos x="155" y="52"/>
                </a:cxn>
                <a:cxn ang="0">
                  <a:pos x="120" y="38"/>
                </a:cxn>
                <a:cxn ang="0">
                  <a:pos x="100" y="29"/>
                </a:cxn>
                <a:cxn ang="0">
                  <a:pos x="83" y="23"/>
                </a:cxn>
                <a:cxn ang="0">
                  <a:pos x="63" y="18"/>
                </a:cxn>
                <a:cxn ang="0">
                  <a:pos x="43" y="12"/>
                </a:cxn>
                <a:cxn ang="0">
                  <a:pos x="26" y="6"/>
                </a:cxn>
                <a:cxn ang="0">
                  <a:pos x="6" y="0"/>
                </a:cxn>
              </a:cxnLst>
              <a:rect l="0" t="0" r="r" b="b"/>
              <a:pathLst>
                <a:path w="307" h="130">
                  <a:moveTo>
                    <a:pt x="6" y="0"/>
                  </a:moveTo>
                  <a:lnTo>
                    <a:pt x="0" y="18"/>
                  </a:lnTo>
                  <a:lnTo>
                    <a:pt x="20" y="23"/>
                  </a:lnTo>
                  <a:lnTo>
                    <a:pt x="37" y="29"/>
                  </a:lnTo>
                  <a:lnTo>
                    <a:pt x="57" y="35"/>
                  </a:lnTo>
                  <a:lnTo>
                    <a:pt x="77" y="41"/>
                  </a:lnTo>
                  <a:lnTo>
                    <a:pt x="95" y="46"/>
                  </a:lnTo>
                  <a:lnTo>
                    <a:pt x="115" y="55"/>
                  </a:lnTo>
                  <a:lnTo>
                    <a:pt x="149" y="69"/>
                  </a:lnTo>
                  <a:lnTo>
                    <a:pt x="189" y="84"/>
                  </a:lnTo>
                  <a:lnTo>
                    <a:pt x="227" y="98"/>
                  </a:lnTo>
                  <a:lnTo>
                    <a:pt x="230" y="89"/>
                  </a:lnTo>
                  <a:lnTo>
                    <a:pt x="227" y="98"/>
                  </a:lnTo>
                  <a:lnTo>
                    <a:pt x="264" y="115"/>
                  </a:lnTo>
                  <a:lnTo>
                    <a:pt x="264" y="115"/>
                  </a:lnTo>
                  <a:lnTo>
                    <a:pt x="301" y="130"/>
                  </a:lnTo>
                  <a:lnTo>
                    <a:pt x="307" y="112"/>
                  </a:lnTo>
                  <a:lnTo>
                    <a:pt x="270" y="98"/>
                  </a:lnTo>
                  <a:lnTo>
                    <a:pt x="267" y="107"/>
                  </a:lnTo>
                  <a:lnTo>
                    <a:pt x="273" y="98"/>
                  </a:lnTo>
                  <a:lnTo>
                    <a:pt x="235" y="81"/>
                  </a:lnTo>
                  <a:lnTo>
                    <a:pt x="233" y="81"/>
                  </a:lnTo>
                  <a:lnTo>
                    <a:pt x="195" y="66"/>
                  </a:lnTo>
                  <a:lnTo>
                    <a:pt x="155" y="52"/>
                  </a:lnTo>
                  <a:lnTo>
                    <a:pt x="120" y="38"/>
                  </a:lnTo>
                  <a:lnTo>
                    <a:pt x="100" y="29"/>
                  </a:lnTo>
                  <a:lnTo>
                    <a:pt x="83" y="23"/>
                  </a:lnTo>
                  <a:lnTo>
                    <a:pt x="63" y="18"/>
                  </a:lnTo>
                  <a:lnTo>
                    <a:pt x="43" y="12"/>
                  </a:lnTo>
                  <a:lnTo>
                    <a:pt x="26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5887" name="Freeform 31"/>
            <p:cNvSpPr>
              <a:spLocks noChangeAspect="1"/>
            </p:cNvSpPr>
            <p:nvPr/>
          </p:nvSpPr>
          <p:spPr bwMode="auto">
            <a:xfrm>
              <a:off x="2962" y="3106"/>
              <a:ext cx="308" cy="15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8"/>
                </a:cxn>
                <a:cxn ang="0">
                  <a:pos x="21" y="26"/>
                </a:cxn>
                <a:cxn ang="0">
                  <a:pos x="23" y="18"/>
                </a:cxn>
                <a:cxn ang="0">
                  <a:pos x="21" y="26"/>
                </a:cxn>
                <a:cxn ang="0">
                  <a:pos x="38" y="35"/>
                </a:cxn>
                <a:cxn ang="0">
                  <a:pos x="75" y="52"/>
                </a:cxn>
                <a:cxn ang="0">
                  <a:pos x="113" y="69"/>
                </a:cxn>
                <a:cxn ang="0">
                  <a:pos x="150" y="87"/>
                </a:cxn>
                <a:cxn ang="0">
                  <a:pos x="187" y="104"/>
                </a:cxn>
                <a:cxn ang="0">
                  <a:pos x="225" y="121"/>
                </a:cxn>
                <a:cxn ang="0">
                  <a:pos x="225" y="121"/>
                </a:cxn>
                <a:cxn ang="0">
                  <a:pos x="245" y="130"/>
                </a:cxn>
                <a:cxn ang="0">
                  <a:pos x="265" y="138"/>
                </a:cxn>
                <a:cxn ang="0">
                  <a:pos x="268" y="130"/>
                </a:cxn>
                <a:cxn ang="0">
                  <a:pos x="265" y="138"/>
                </a:cxn>
                <a:cxn ang="0">
                  <a:pos x="282" y="147"/>
                </a:cxn>
                <a:cxn ang="0">
                  <a:pos x="282" y="147"/>
                </a:cxn>
                <a:cxn ang="0">
                  <a:pos x="302" y="153"/>
                </a:cxn>
                <a:cxn ang="0">
                  <a:pos x="308" y="135"/>
                </a:cxn>
                <a:cxn ang="0">
                  <a:pos x="288" y="130"/>
                </a:cxn>
                <a:cxn ang="0">
                  <a:pos x="285" y="138"/>
                </a:cxn>
                <a:cxn ang="0">
                  <a:pos x="291" y="130"/>
                </a:cxn>
                <a:cxn ang="0">
                  <a:pos x="273" y="121"/>
                </a:cxn>
                <a:cxn ang="0">
                  <a:pos x="271" y="121"/>
                </a:cxn>
                <a:cxn ang="0">
                  <a:pos x="250" y="112"/>
                </a:cxn>
                <a:cxn ang="0">
                  <a:pos x="230" y="104"/>
                </a:cxn>
                <a:cxn ang="0">
                  <a:pos x="227" y="112"/>
                </a:cxn>
                <a:cxn ang="0">
                  <a:pos x="233" y="104"/>
                </a:cxn>
                <a:cxn ang="0">
                  <a:pos x="196" y="87"/>
                </a:cxn>
                <a:cxn ang="0">
                  <a:pos x="158" y="69"/>
                </a:cxn>
                <a:cxn ang="0">
                  <a:pos x="121" y="52"/>
                </a:cxn>
                <a:cxn ang="0">
                  <a:pos x="84" y="35"/>
                </a:cxn>
                <a:cxn ang="0">
                  <a:pos x="46" y="18"/>
                </a:cxn>
                <a:cxn ang="0">
                  <a:pos x="29" y="9"/>
                </a:cxn>
                <a:cxn ang="0">
                  <a:pos x="26" y="9"/>
                </a:cxn>
                <a:cxn ang="0">
                  <a:pos x="6" y="0"/>
                </a:cxn>
              </a:cxnLst>
              <a:rect l="0" t="0" r="r" b="b"/>
              <a:pathLst>
                <a:path w="308" h="153">
                  <a:moveTo>
                    <a:pt x="6" y="0"/>
                  </a:moveTo>
                  <a:lnTo>
                    <a:pt x="0" y="18"/>
                  </a:lnTo>
                  <a:lnTo>
                    <a:pt x="21" y="26"/>
                  </a:lnTo>
                  <a:lnTo>
                    <a:pt x="23" y="18"/>
                  </a:lnTo>
                  <a:lnTo>
                    <a:pt x="21" y="26"/>
                  </a:lnTo>
                  <a:lnTo>
                    <a:pt x="38" y="35"/>
                  </a:lnTo>
                  <a:lnTo>
                    <a:pt x="75" y="52"/>
                  </a:lnTo>
                  <a:lnTo>
                    <a:pt x="113" y="69"/>
                  </a:lnTo>
                  <a:lnTo>
                    <a:pt x="150" y="87"/>
                  </a:lnTo>
                  <a:lnTo>
                    <a:pt x="187" y="104"/>
                  </a:lnTo>
                  <a:lnTo>
                    <a:pt x="225" y="121"/>
                  </a:lnTo>
                  <a:lnTo>
                    <a:pt x="225" y="121"/>
                  </a:lnTo>
                  <a:lnTo>
                    <a:pt x="245" y="130"/>
                  </a:lnTo>
                  <a:lnTo>
                    <a:pt x="265" y="138"/>
                  </a:lnTo>
                  <a:lnTo>
                    <a:pt x="268" y="130"/>
                  </a:lnTo>
                  <a:lnTo>
                    <a:pt x="265" y="138"/>
                  </a:lnTo>
                  <a:lnTo>
                    <a:pt x="282" y="147"/>
                  </a:lnTo>
                  <a:lnTo>
                    <a:pt x="282" y="147"/>
                  </a:lnTo>
                  <a:lnTo>
                    <a:pt x="302" y="153"/>
                  </a:lnTo>
                  <a:lnTo>
                    <a:pt x="308" y="135"/>
                  </a:lnTo>
                  <a:lnTo>
                    <a:pt x="288" y="130"/>
                  </a:lnTo>
                  <a:lnTo>
                    <a:pt x="285" y="138"/>
                  </a:lnTo>
                  <a:lnTo>
                    <a:pt x="291" y="130"/>
                  </a:lnTo>
                  <a:lnTo>
                    <a:pt x="273" y="121"/>
                  </a:lnTo>
                  <a:lnTo>
                    <a:pt x="271" y="121"/>
                  </a:lnTo>
                  <a:lnTo>
                    <a:pt x="250" y="112"/>
                  </a:lnTo>
                  <a:lnTo>
                    <a:pt x="230" y="104"/>
                  </a:lnTo>
                  <a:lnTo>
                    <a:pt x="227" y="112"/>
                  </a:lnTo>
                  <a:lnTo>
                    <a:pt x="233" y="104"/>
                  </a:lnTo>
                  <a:lnTo>
                    <a:pt x="196" y="87"/>
                  </a:lnTo>
                  <a:lnTo>
                    <a:pt x="158" y="69"/>
                  </a:lnTo>
                  <a:lnTo>
                    <a:pt x="121" y="52"/>
                  </a:lnTo>
                  <a:lnTo>
                    <a:pt x="84" y="35"/>
                  </a:lnTo>
                  <a:lnTo>
                    <a:pt x="46" y="18"/>
                  </a:lnTo>
                  <a:lnTo>
                    <a:pt x="29" y="9"/>
                  </a:lnTo>
                  <a:lnTo>
                    <a:pt x="26" y="9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5888" name="Freeform 32"/>
            <p:cNvSpPr>
              <a:spLocks noChangeAspect="1"/>
            </p:cNvSpPr>
            <p:nvPr/>
          </p:nvSpPr>
          <p:spPr bwMode="auto">
            <a:xfrm>
              <a:off x="3264" y="3241"/>
              <a:ext cx="305" cy="107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8"/>
                </a:cxn>
                <a:cxn ang="0">
                  <a:pos x="35" y="32"/>
                </a:cxn>
                <a:cxn ang="0">
                  <a:pos x="75" y="43"/>
                </a:cxn>
                <a:cxn ang="0">
                  <a:pos x="112" y="58"/>
                </a:cxn>
                <a:cxn ang="0">
                  <a:pos x="150" y="69"/>
                </a:cxn>
                <a:cxn ang="0">
                  <a:pos x="184" y="81"/>
                </a:cxn>
                <a:cxn ang="0">
                  <a:pos x="187" y="81"/>
                </a:cxn>
                <a:cxn ang="0">
                  <a:pos x="224" y="89"/>
                </a:cxn>
                <a:cxn ang="0">
                  <a:pos x="264" y="98"/>
                </a:cxn>
                <a:cxn ang="0">
                  <a:pos x="302" y="107"/>
                </a:cxn>
                <a:cxn ang="0">
                  <a:pos x="305" y="89"/>
                </a:cxn>
                <a:cxn ang="0">
                  <a:pos x="267" y="81"/>
                </a:cxn>
                <a:cxn ang="0">
                  <a:pos x="227" y="72"/>
                </a:cxn>
                <a:cxn ang="0">
                  <a:pos x="190" y="63"/>
                </a:cxn>
                <a:cxn ang="0">
                  <a:pos x="187" y="72"/>
                </a:cxn>
                <a:cxn ang="0">
                  <a:pos x="190" y="63"/>
                </a:cxn>
                <a:cxn ang="0">
                  <a:pos x="155" y="52"/>
                </a:cxn>
                <a:cxn ang="0">
                  <a:pos x="118" y="41"/>
                </a:cxn>
                <a:cxn ang="0">
                  <a:pos x="81" y="26"/>
                </a:cxn>
                <a:cxn ang="0">
                  <a:pos x="40" y="15"/>
                </a:cxn>
                <a:cxn ang="0">
                  <a:pos x="6" y="0"/>
                </a:cxn>
              </a:cxnLst>
              <a:rect l="0" t="0" r="r" b="b"/>
              <a:pathLst>
                <a:path w="305" h="107">
                  <a:moveTo>
                    <a:pt x="6" y="0"/>
                  </a:moveTo>
                  <a:lnTo>
                    <a:pt x="0" y="18"/>
                  </a:lnTo>
                  <a:lnTo>
                    <a:pt x="35" y="32"/>
                  </a:lnTo>
                  <a:lnTo>
                    <a:pt x="75" y="43"/>
                  </a:lnTo>
                  <a:lnTo>
                    <a:pt x="112" y="58"/>
                  </a:lnTo>
                  <a:lnTo>
                    <a:pt x="150" y="69"/>
                  </a:lnTo>
                  <a:lnTo>
                    <a:pt x="184" y="81"/>
                  </a:lnTo>
                  <a:lnTo>
                    <a:pt x="187" y="81"/>
                  </a:lnTo>
                  <a:lnTo>
                    <a:pt x="224" y="89"/>
                  </a:lnTo>
                  <a:lnTo>
                    <a:pt x="264" y="98"/>
                  </a:lnTo>
                  <a:lnTo>
                    <a:pt x="302" y="107"/>
                  </a:lnTo>
                  <a:lnTo>
                    <a:pt x="305" y="89"/>
                  </a:lnTo>
                  <a:lnTo>
                    <a:pt x="267" y="81"/>
                  </a:lnTo>
                  <a:lnTo>
                    <a:pt x="227" y="72"/>
                  </a:lnTo>
                  <a:lnTo>
                    <a:pt x="190" y="63"/>
                  </a:lnTo>
                  <a:lnTo>
                    <a:pt x="187" y="72"/>
                  </a:lnTo>
                  <a:lnTo>
                    <a:pt x="190" y="63"/>
                  </a:lnTo>
                  <a:lnTo>
                    <a:pt x="155" y="52"/>
                  </a:lnTo>
                  <a:lnTo>
                    <a:pt x="118" y="41"/>
                  </a:lnTo>
                  <a:lnTo>
                    <a:pt x="81" y="26"/>
                  </a:lnTo>
                  <a:lnTo>
                    <a:pt x="40" y="15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5889" name="Freeform 33"/>
            <p:cNvSpPr>
              <a:spLocks noChangeAspect="1"/>
            </p:cNvSpPr>
            <p:nvPr/>
          </p:nvSpPr>
          <p:spPr bwMode="auto">
            <a:xfrm>
              <a:off x="3566" y="3330"/>
              <a:ext cx="299" cy="61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18"/>
                </a:cxn>
                <a:cxn ang="0">
                  <a:pos x="37" y="26"/>
                </a:cxn>
                <a:cxn ang="0">
                  <a:pos x="37" y="29"/>
                </a:cxn>
                <a:cxn ang="0">
                  <a:pos x="75" y="35"/>
                </a:cxn>
                <a:cxn ang="0">
                  <a:pos x="75" y="23"/>
                </a:cxn>
                <a:cxn ang="0">
                  <a:pos x="75" y="32"/>
                </a:cxn>
                <a:cxn ang="0">
                  <a:pos x="112" y="41"/>
                </a:cxn>
                <a:cxn ang="0">
                  <a:pos x="112" y="43"/>
                </a:cxn>
                <a:cxn ang="0">
                  <a:pos x="149" y="46"/>
                </a:cxn>
                <a:cxn ang="0">
                  <a:pos x="149" y="35"/>
                </a:cxn>
                <a:cxn ang="0">
                  <a:pos x="149" y="46"/>
                </a:cxn>
                <a:cxn ang="0">
                  <a:pos x="187" y="52"/>
                </a:cxn>
                <a:cxn ang="0">
                  <a:pos x="187" y="52"/>
                </a:cxn>
                <a:cxn ang="0">
                  <a:pos x="224" y="55"/>
                </a:cxn>
                <a:cxn ang="0">
                  <a:pos x="261" y="58"/>
                </a:cxn>
                <a:cxn ang="0">
                  <a:pos x="299" y="61"/>
                </a:cxn>
                <a:cxn ang="0">
                  <a:pos x="299" y="41"/>
                </a:cxn>
                <a:cxn ang="0">
                  <a:pos x="261" y="38"/>
                </a:cxn>
                <a:cxn ang="0">
                  <a:pos x="224" y="35"/>
                </a:cxn>
                <a:cxn ang="0">
                  <a:pos x="187" y="32"/>
                </a:cxn>
                <a:cxn ang="0">
                  <a:pos x="187" y="41"/>
                </a:cxn>
                <a:cxn ang="0">
                  <a:pos x="189" y="32"/>
                </a:cxn>
                <a:cxn ang="0">
                  <a:pos x="152" y="26"/>
                </a:cxn>
                <a:cxn ang="0">
                  <a:pos x="149" y="26"/>
                </a:cxn>
                <a:cxn ang="0">
                  <a:pos x="112" y="23"/>
                </a:cxn>
                <a:cxn ang="0">
                  <a:pos x="112" y="32"/>
                </a:cxn>
                <a:cxn ang="0">
                  <a:pos x="115" y="23"/>
                </a:cxn>
                <a:cxn ang="0">
                  <a:pos x="77" y="15"/>
                </a:cxn>
                <a:cxn ang="0">
                  <a:pos x="77" y="15"/>
                </a:cxn>
                <a:cxn ang="0">
                  <a:pos x="40" y="9"/>
                </a:cxn>
                <a:cxn ang="0">
                  <a:pos x="37" y="18"/>
                </a:cxn>
                <a:cxn ang="0">
                  <a:pos x="40" y="9"/>
                </a:cxn>
                <a:cxn ang="0">
                  <a:pos x="3" y="0"/>
                </a:cxn>
              </a:cxnLst>
              <a:rect l="0" t="0" r="r" b="b"/>
              <a:pathLst>
                <a:path w="299" h="61">
                  <a:moveTo>
                    <a:pt x="3" y="0"/>
                  </a:moveTo>
                  <a:lnTo>
                    <a:pt x="0" y="18"/>
                  </a:lnTo>
                  <a:lnTo>
                    <a:pt x="37" y="26"/>
                  </a:lnTo>
                  <a:lnTo>
                    <a:pt x="37" y="29"/>
                  </a:lnTo>
                  <a:lnTo>
                    <a:pt x="75" y="35"/>
                  </a:lnTo>
                  <a:lnTo>
                    <a:pt x="75" y="23"/>
                  </a:lnTo>
                  <a:lnTo>
                    <a:pt x="75" y="32"/>
                  </a:lnTo>
                  <a:lnTo>
                    <a:pt x="112" y="41"/>
                  </a:lnTo>
                  <a:lnTo>
                    <a:pt x="112" y="43"/>
                  </a:lnTo>
                  <a:lnTo>
                    <a:pt x="149" y="46"/>
                  </a:lnTo>
                  <a:lnTo>
                    <a:pt x="149" y="35"/>
                  </a:lnTo>
                  <a:lnTo>
                    <a:pt x="149" y="46"/>
                  </a:lnTo>
                  <a:lnTo>
                    <a:pt x="187" y="52"/>
                  </a:lnTo>
                  <a:lnTo>
                    <a:pt x="187" y="52"/>
                  </a:lnTo>
                  <a:lnTo>
                    <a:pt x="224" y="55"/>
                  </a:lnTo>
                  <a:lnTo>
                    <a:pt x="261" y="58"/>
                  </a:lnTo>
                  <a:lnTo>
                    <a:pt x="299" y="61"/>
                  </a:lnTo>
                  <a:lnTo>
                    <a:pt x="299" y="41"/>
                  </a:lnTo>
                  <a:lnTo>
                    <a:pt x="261" y="38"/>
                  </a:lnTo>
                  <a:lnTo>
                    <a:pt x="224" y="35"/>
                  </a:lnTo>
                  <a:lnTo>
                    <a:pt x="187" y="32"/>
                  </a:lnTo>
                  <a:lnTo>
                    <a:pt x="187" y="41"/>
                  </a:lnTo>
                  <a:lnTo>
                    <a:pt x="189" y="32"/>
                  </a:lnTo>
                  <a:lnTo>
                    <a:pt x="152" y="26"/>
                  </a:lnTo>
                  <a:lnTo>
                    <a:pt x="149" y="26"/>
                  </a:lnTo>
                  <a:lnTo>
                    <a:pt x="112" y="23"/>
                  </a:lnTo>
                  <a:lnTo>
                    <a:pt x="112" y="32"/>
                  </a:lnTo>
                  <a:lnTo>
                    <a:pt x="115" y="23"/>
                  </a:lnTo>
                  <a:lnTo>
                    <a:pt x="77" y="15"/>
                  </a:lnTo>
                  <a:lnTo>
                    <a:pt x="77" y="15"/>
                  </a:lnTo>
                  <a:lnTo>
                    <a:pt x="40" y="9"/>
                  </a:lnTo>
                  <a:lnTo>
                    <a:pt x="37" y="18"/>
                  </a:lnTo>
                  <a:lnTo>
                    <a:pt x="40" y="9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5890" name="Freeform 34"/>
            <p:cNvSpPr>
              <a:spLocks noChangeAspect="1"/>
            </p:cNvSpPr>
            <p:nvPr/>
          </p:nvSpPr>
          <p:spPr bwMode="auto">
            <a:xfrm>
              <a:off x="3865" y="3371"/>
              <a:ext cx="301" cy="2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20"/>
                </a:cxn>
                <a:cxn ang="0">
                  <a:pos x="20" y="23"/>
                </a:cxn>
                <a:cxn ang="0">
                  <a:pos x="20" y="23"/>
                </a:cxn>
                <a:cxn ang="0">
                  <a:pos x="37" y="23"/>
                </a:cxn>
                <a:cxn ang="0">
                  <a:pos x="77" y="25"/>
                </a:cxn>
                <a:cxn ang="0">
                  <a:pos x="112" y="25"/>
                </a:cxn>
                <a:cxn ang="0">
                  <a:pos x="149" y="25"/>
                </a:cxn>
                <a:cxn ang="0">
                  <a:pos x="189" y="25"/>
                </a:cxn>
                <a:cxn ang="0">
                  <a:pos x="227" y="25"/>
                </a:cxn>
                <a:cxn ang="0">
                  <a:pos x="264" y="25"/>
                </a:cxn>
                <a:cxn ang="0">
                  <a:pos x="301" y="25"/>
                </a:cxn>
                <a:cxn ang="0">
                  <a:pos x="301" y="5"/>
                </a:cxn>
                <a:cxn ang="0">
                  <a:pos x="264" y="5"/>
                </a:cxn>
                <a:cxn ang="0">
                  <a:pos x="227" y="5"/>
                </a:cxn>
                <a:cxn ang="0">
                  <a:pos x="189" y="5"/>
                </a:cxn>
                <a:cxn ang="0">
                  <a:pos x="149" y="5"/>
                </a:cxn>
                <a:cxn ang="0">
                  <a:pos x="112" y="5"/>
                </a:cxn>
                <a:cxn ang="0">
                  <a:pos x="77" y="5"/>
                </a:cxn>
                <a:cxn ang="0">
                  <a:pos x="37" y="2"/>
                </a:cxn>
                <a:cxn ang="0">
                  <a:pos x="20" y="2"/>
                </a:cxn>
                <a:cxn ang="0">
                  <a:pos x="20" y="11"/>
                </a:cxn>
                <a:cxn ang="0">
                  <a:pos x="23" y="2"/>
                </a:cxn>
                <a:cxn ang="0">
                  <a:pos x="3" y="0"/>
                </a:cxn>
              </a:cxnLst>
              <a:rect l="0" t="0" r="r" b="b"/>
              <a:pathLst>
                <a:path w="301" h="25">
                  <a:moveTo>
                    <a:pt x="3" y="0"/>
                  </a:moveTo>
                  <a:lnTo>
                    <a:pt x="0" y="20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37" y="23"/>
                  </a:lnTo>
                  <a:lnTo>
                    <a:pt x="77" y="25"/>
                  </a:lnTo>
                  <a:lnTo>
                    <a:pt x="112" y="25"/>
                  </a:lnTo>
                  <a:lnTo>
                    <a:pt x="149" y="25"/>
                  </a:lnTo>
                  <a:lnTo>
                    <a:pt x="189" y="25"/>
                  </a:lnTo>
                  <a:lnTo>
                    <a:pt x="227" y="25"/>
                  </a:lnTo>
                  <a:lnTo>
                    <a:pt x="264" y="25"/>
                  </a:lnTo>
                  <a:lnTo>
                    <a:pt x="301" y="25"/>
                  </a:lnTo>
                  <a:lnTo>
                    <a:pt x="301" y="5"/>
                  </a:lnTo>
                  <a:lnTo>
                    <a:pt x="264" y="5"/>
                  </a:lnTo>
                  <a:lnTo>
                    <a:pt x="227" y="5"/>
                  </a:lnTo>
                  <a:lnTo>
                    <a:pt x="189" y="5"/>
                  </a:lnTo>
                  <a:lnTo>
                    <a:pt x="149" y="5"/>
                  </a:lnTo>
                  <a:lnTo>
                    <a:pt x="112" y="5"/>
                  </a:lnTo>
                  <a:lnTo>
                    <a:pt x="77" y="5"/>
                  </a:lnTo>
                  <a:lnTo>
                    <a:pt x="37" y="2"/>
                  </a:lnTo>
                  <a:lnTo>
                    <a:pt x="20" y="2"/>
                  </a:lnTo>
                  <a:lnTo>
                    <a:pt x="20" y="11"/>
                  </a:lnTo>
                  <a:lnTo>
                    <a:pt x="23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106731" y="1176337"/>
            <a:ext cx="3349378" cy="4449763"/>
            <a:chOff x="3106731" y="1176337"/>
            <a:chExt cx="3349378" cy="4449763"/>
          </a:xfrm>
        </p:grpSpPr>
        <p:sp>
          <p:nvSpPr>
            <p:cNvPr id="505865" name="Line 9"/>
            <p:cNvSpPr>
              <a:spLocks noChangeShapeType="1"/>
            </p:cNvSpPr>
            <p:nvPr/>
          </p:nvSpPr>
          <p:spPr bwMode="auto">
            <a:xfrm flipH="1">
              <a:off x="4597400" y="1628775"/>
              <a:ext cx="1587" cy="3997325"/>
            </a:xfrm>
            <a:prstGeom prst="line">
              <a:avLst/>
            </a:prstGeom>
            <a:noFill/>
            <a:ln w="28575">
              <a:solidFill>
                <a:schemeClr val="accent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5892" name="Rectangle 36"/>
            <p:cNvSpPr>
              <a:spLocks noChangeArrowheads="1"/>
            </p:cNvSpPr>
            <p:nvPr/>
          </p:nvSpPr>
          <p:spPr bwMode="auto">
            <a:xfrm>
              <a:off x="3106731" y="1176337"/>
              <a:ext cx="334937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Mean treatment effect, </a:t>
              </a:r>
              <a:r>
                <a:rPr lang="el-GR" dirty="0">
                  <a:solidFill>
                    <a:schemeClr val="accent6"/>
                  </a:solidFill>
                </a:rPr>
                <a:t>μ</a:t>
              </a:r>
              <a:endParaRPr lang="en-GB" i="1" dirty="0">
                <a:solidFill>
                  <a:schemeClr val="accent6"/>
                </a:solidFill>
                <a:latin typeface="Times New Roman" pitchFamily="18" charset="0"/>
              </a:endParaRPr>
            </a:p>
          </p:txBody>
        </p:sp>
      </p:grpSp>
      <p:sp>
        <p:nvSpPr>
          <p:cNvPr id="3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681913" y="6400800"/>
            <a:ext cx="1222375" cy="457200"/>
          </a:xfrm>
        </p:spPr>
        <p:txBody>
          <a:bodyPr/>
          <a:lstStyle/>
          <a:p>
            <a:fld id="{23A50167-0C45-43D9-B859-FC8996A7BDAC}" type="slidenum">
              <a:rPr lang="en-GB"/>
              <a:pPr/>
              <a:t>12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73" grpId="0" animBg="1"/>
      <p:bldP spid="50589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/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ABBE868-57C8-458B-974A-7B49F5ACEAAD}" type="slidenum">
              <a:rPr lang="en-GB"/>
              <a:pPr/>
              <a:t>13</a:t>
            </a:fld>
            <a:endParaRPr lang="en-GB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Times New Roman" pitchFamily="18" charset="0"/>
              </a:rPr>
              <a:t>Random-effects meta-analysis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2532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557336"/>
            <a:ext cx="8839200" cy="5056188"/>
          </a:xfrm>
        </p:spPr>
        <p:txBody>
          <a:bodyPr/>
          <a:lstStyle/>
          <a:p>
            <a:r>
              <a:rPr lang="en-GB" dirty="0">
                <a:latin typeface="Calibri" charset="0"/>
                <a:ea typeface="Calibri" charset="0"/>
                <a:cs typeface="Calibri" charset="0"/>
              </a:rPr>
              <a:t>We suppose the </a:t>
            </a:r>
            <a:r>
              <a:rPr lang="en-GB" i="1" dirty="0">
                <a:latin typeface="Calibri" charset="0"/>
                <a:ea typeface="Calibri" charset="0"/>
                <a:cs typeface="Calibri" charset="0"/>
              </a:rPr>
              <a:t>true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 treatment effect in each study is randomly, normally distributed across studies</a:t>
            </a:r>
          </a:p>
          <a:p>
            <a:pPr lvl="1"/>
            <a:r>
              <a:rPr lang="en-GB" dirty="0">
                <a:latin typeface="Calibri" charset="0"/>
                <a:ea typeface="Calibri" charset="0"/>
                <a:cs typeface="Calibri" charset="0"/>
              </a:rPr>
              <a:t>with variance </a:t>
            </a:r>
            <a:r>
              <a:rPr lang="en-GB" dirty="0">
                <a:latin typeface="Calibri" charset="0"/>
                <a:ea typeface="Calibri" charset="0"/>
                <a:cs typeface="Calibri" charset="0"/>
                <a:sym typeface="Symbol" pitchFamily="18" charset="2"/>
              </a:rPr>
              <a:t></a:t>
            </a:r>
            <a:r>
              <a:rPr lang="en-GB" baseline="30000" dirty="0">
                <a:latin typeface="Calibri" charset="0"/>
                <a:ea typeface="Calibri" charset="0"/>
                <a:cs typeface="Calibri" charset="0"/>
                <a:sym typeface="Symbol" pitchFamily="18" charset="2"/>
              </a:rPr>
              <a:t>2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 (“tau-squared”)</a:t>
            </a:r>
          </a:p>
          <a:p>
            <a:endParaRPr lang="en-GB" dirty="0">
              <a:latin typeface="Calibri" charset="0"/>
              <a:ea typeface="Calibri" charset="0"/>
              <a:cs typeface="Calibri" charset="0"/>
              <a:sym typeface="Symbol" pitchFamily="18" charset="2"/>
            </a:endParaRPr>
          </a:p>
          <a:p>
            <a:r>
              <a:rPr lang="en-GB" dirty="0">
                <a:latin typeface="Calibri" charset="0"/>
                <a:ea typeface="Calibri" charset="0"/>
                <a:cs typeface="Calibri" charset="0"/>
                <a:sym typeface="Symbol" pitchFamily="18" charset="2"/>
              </a:rPr>
              <a:t>Estimate the between-study variance </a:t>
            </a:r>
            <a:r>
              <a:rPr lang="en-GB" baseline="30000" dirty="0">
                <a:latin typeface="Calibri" charset="0"/>
                <a:ea typeface="Calibri" charset="0"/>
                <a:cs typeface="Calibri" charset="0"/>
                <a:sym typeface="Symbol" pitchFamily="18" charset="2"/>
              </a:rPr>
              <a:t>2</a:t>
            </a:r>
            <a:r>
              <a:rPr lang="en-GB" dirty="0">
                <a:latin typeface="Calibri" charset="0"/>
                <a:ea typeface="Calibri" charset="0"/>
                <a:cs typeface="Calibri" charset="0"/>
                <a:sym typeface="Symbol" pitchFamily="18" charset="2"/>
              </a:rPr>
              <a:t>, and use this to modify the weights used to calculate the summary estimate</a:t>
            </a:r>
          </a:p>
          <a:p>
            <a:endParaRPr lang="en-GB" dirty="0">
              <a:latin typeface="Calibri" charset="0"/>
              <a:ea typeface="Calibri" charset="0"/>
              <a:cs typeface="Calibri" charset="0"/>
              <a:sym typeface="Symbol" pitchFamily="18" charset="2"/>
            </a:endParaRPr>
          </a:p>
          <a:p>
            <a:r>
              <a:rPr lang="en-GB" dirty="0">
                <a:latin typeface="Calibri" charset="0"/>
                <a:ea typeface="Calibri" charset="0"/>
                <a:cs typeface="Calibri" charset="0"/>
                <a:sym typeface="Symbol" pitchFamily="18" charset="2"/>
              </a:rPr>
              <a:t>The most common estimate of </a:t>
            </a:r>
            <a:r>
              <a:rPr lang="en-GB" baseline="30000" dirty="0">
                <a:latin typeface="Calibri" charset="0"/>
                <a:ea typeface="Calibri" charset="0"/>
                <a:cs typeface="Calibri" charset="0"/>
                <a:sym typeface="Symbol" pitchFamily="18" charset="2"/>
              </a:rPr>
              <a:t>2</a:t>
            </a:r>
            <a:r>
              <a:rPr lang="en-GB" dirty="0">
                <a:latin typeface="Calibri" charset="0"/>
                <a:ea typeface="Calibri" charset="0"/>
                <a:cs typeface="Calibri" charset="0"/>
                <a:sym typeface="Symbol" pitchFamily="18" charset="2"/>
              </a:rPr>
              <a:t> is called the </a:t>
            </a:r>
            <a:r>
              <a:rPr lang="en-GB" dirty="0" err="1">
                <a:solidFill>
                  <a:srgbClr val="006600"/>
                </a:solidFill>
                <a:latin typeface="Calibri" charset="0"/>
                <a:ea typeface="Calibri" charset="0"/>
                <a:cs typeface="Calibri" charset="0"/>
                <a:sym typeface="Symbol" pitchFamily="18" charset="2"/>
              </a:rPr>
              <a:t>DerSimonian</a:t>
            </a:r>
            <a:r>
              <a:rPr lang="en-GB" dirty="0">
                <a:solidFill>
                  <a:srgbClr val="006600"/>
                </a:solidFill>
                <a:latin typeface="Calibri" charset="0"/>
                <a:ea typeface="Calibri" charset="0"/>
                <a:cs typeface="Calibri" charset="0"/>
                <a:sym typeface="Symbol" pitchFamily="18" charset="2"/>
              </a:rPr>
              <a:t> and Laird</a:t>
            </a:r>
            <a:r>
              <a:rPr lang="en-GB" dirty="0">
                <a:latin typeface="Calibri" charset="0"/>
                <a:ea typeface="Calibri" charset="0"/>
                <a:cs typeface="Calibri" charset="0"/>
                <a:sym typeface="Symbol" pitchFamily="18" charset="2"/>
              </a:rPr>
              <a:t> estimate, or </a:t>
            </a:r>
            <a:r>
              <a:rPr lang="en-GB" dirty="0">
                <a:solidFill>
                  <a:srgbClr val="006600"/>
                </a:solidFill>
                <a:latin typeface="Calibri" charset="0"/>
                <a:ea typeface="Calibri" charset="0"/>
                <a:cs typeface="Calibri" charset="0"/>
                <a:sym typeface="Symbol" pitchFamily="18" charset="2"/>
              </a:rPr>
              <a:t>method of moments</a:t>
            </a:r>
            <a:r>
              <a:rPr lang="en-GB" dirty="0">
                <a:latin typeface="Calibri" charset="0"/>
                <a:ea typeface="Calibri" charset="0"/>
                <a:cs typeface="Calibri" charset="0"/>
                <a:sym typeface="Symbol" pitchFamily="18" charset="2"/>
              </a:rPr>
              <a:t> estimate</a:t>
            </a:r>
          </a:p>
          <a:p>
            <a:pPr lvl="1"/>
            <a:r>
              <a:rPr lang="en-GB" dirty="0">
                <a:latin typeface="Calibri" charset="0"/>
                <a:ea typeface="Calibri" charset="0"/>
                <a:cs typeface="Calibri" charset="0"/>
                <a:sym typeface="Symbol" pitchFamily="18" charset="2"/>
              </a:rPr>
              <a:t>but other (better) estimators are available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163843" name="Text Box 3"/>
          <p:cNvSpPr txBox="1">
            <a:spLocks noChangeArrowheads="1"/>
          </p:cNvSpPr>
          <p:nvPr/>
        </p:nvSpPr>
        <p:spPr bwMode="auto">
          <a:xfrm>
            <a:off x="100013" y="1489074"/>
            <a:ext cx="89217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81000" indent="-381000">
              <a:spcBef>
                <a:spcPct val="50000"/>
              </a:spcBef>
              <a:buFontTx/>
              <a:buChar char="•"/>
            </a:pPr>
            <a:endParaRPr lang="en-US" sz="28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6659563" y="2203449"/>
            <a:ext cx="1733550" cy="835025"/>
            <a:chOff x="4329" y="1227"/>
            <a:chExt cx="1092" cy="526"/>
          </a:xfrm>
        </p:grpSpPr>
        <p:grpSp>
          <p:nvGrpSpPr>
            <p:cNvPr id="22535" name="Group 8"/>
            <p:cNvGrpSpPr>
              <a:grpSpLocks/>
            </p:cNvGrpSpPr>
            <p:nvPr/>
          </p:nvGrpSpPr>
          <p:grpSpPr bwMode="auto">
            <a:xfrm>
              <a:off x="4376" y="1227"/>
              <a:ext cx="1006" cy="256"/>
              <a:chOff x="560" y="2948"/>
              <a:chExt cx="3606" cy="448"/>
            </a:xfrm>
          </p:grpSpPr>
          <p:sp>
            <p:nvSpPr>
              <p:cNvPr id="22539" name="Freeform 9"/>
              <p:cNvSpPr>
                <a:spLocks/>
              </p:cNvSpPr>
              <p:nvPr/>
            </p:nvSpPr>
            <p:spPr bwMode="black">
              <a:xfrm>
                <a:off x="560" y="3371"/>
                <a:ext cx="305" cy="25"/>
              </a:xfrm>
              <a:custGeom>
                <a:avLst/>
                <a:gdLst>
                  <a:gd name="T0" fmla="*/ 0 w 305"/>
                  <a:gd name="T1" fmla="*/ 5 h 25"/>
                  <a:gd name="T2" fmla="*/ 0 w 305"/>
                  <a:gd name="T3" fmla="*/ 25 h 25"/>
                  <a:gd name="T4" fmla="*/ 38 w 305"/>
                  <a:gd name="T5" fmla="*/ 25 h 25"/>
                  <a:gd name="T6" fmla="*/ 78 w 305"/>
                  <a:gd name="T7" fmla="*/ 25 h 25"/>
                  <a:gd name="T8" fmla="*/ 113 w 305"/>
                  <a:gd name="T9" fmla="*/ 25 h 25"/>
                  <a:gd name="T10" fmla="*/ 150 w 305"/>
                  <a:gd name="T11" fmla="*/ 25 h 25"/>
                  <a:gd name="T12" fmla="*/ 190 w 305"/>
                  <a:gd name="T13" fmla="*/ 25 h 25"/>
                  <a:gd name="T14" fmla="*/ 227 w 305"/>
                  <a:gd name="T15" fmla="*/ 25 h 25"/>
                  <a:gd name="T16" fmla="*/ 265 w 305"/>
                  <a:gd name="T17" fmla="*/ 23 h 25"/>
                  <a:gd name="T18" fmla="*/ 285 w 305"/>
                  <a:gd name="T19" fmla="*/ 23 h 25"/>
                  <a:gd name="T20" fmla="*/ 288 w 305"/>
                  <a:gd name="T21" fmla="*/ 23 h 25"/>
                  <a:gd name="T22" fmla="*/ 305 w 305"/>
                  <a:gd name="T23" fmla="*/ 20 h 25"/>
                  <a:gd name="T24" fmla="*/ 302 w 305"/>
                  <a:gd name="T25" fmla="*/ 0 h 25"/>
                  <a:gd name="T26" fmla="*/ 285 w 305"/>
                  <a:gd name="T27" fmla="*/ 2 h 25"/>
                  <a:gd name="T28" fmla="*/ 285 w 305"/>
                  <a:gd name="T29" fmla="*/ 11 h 25"/>
                  <a:gd name="T30" fmla="*/ 285 w 305"/>
                  <a:gd name="T31" fmla="*/ 2 h 25"/>
                  <a:gd name="T32" fmla="*/ 265 w 305"/>
                  <a:gd name="T33" fmla="*/ 2 h 25"/>
                  <a:gd name="T34" fmla="*/ 227 w 305"/>
                  <a:gd name="T35" fmla="*/ 5 h 25"/>
                  <a:gd name="T36" fmla="*/ 190 w 305"/>
                  <a:gd name="T37" fmla="*/ 5 h 25"/>
                  <a:gd name="T38" fmla="*/ 150 w 305"/>
                  <a:gd name="T39" fmla="*/ 5 h 25"/>
                  <a:gd name="T40" fmla="*/ 113 w 305"/>
                  <a:gd name="T41" fmla="*/ 5 h 25"/>
                  <a:gd name="T42" fmla="*/ 78 w 305"/>
                  <a:gd name="T43" fmla="*/ 5 h 25"/>
                  <a:gd name="T44" fmla="*/ 38 w 305"/>
                  <a:gd name="T45" fmla="*/ 5 h 25"/>
                  <a:gd name="T46" fmla="*/ 0 w 305"/>
                  <a:gd name="T47" fmla="*/ 5 h 2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305"/>
                  <a:gd name="T73" fmla="*/ 0 h 25"/>
                  <a:gd name="T74" fmla="*/ 305 w 305"/>
                  <a:gd name="T75" fmla="*/ 25 h 25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305" h="25">
                    <a:moveTo>
                      <a:pt x="0" y="5"/>
                    </a:moveTo>
                    <a:lnTo>
                      <a:pt x="0" y="25"/>
                    </a:lnTo>
                    <a:lnTo>
                      <a:pt x="38" y="25"/>
                    </a:lnTo>
                    <a:lnTo>
                      <a:pt x="78" y="25"/>
                    </a:lnTo>
                    <a:lnTo>
                      <a:pt x="113" y="25"/>
                    </a:lnTo>
                    <a:lnTo>
                      <a:pt x="150" y="25"/>
                    </a:lnTo>
                    <a:lnTo>
                      <a:pt x="190" y="25"/>
                    </a:lnTo>
                    <a:lnTo>
                      <a:pt x="227" y="25"/>
                    </a:lnTo>
                    <a:lnTo>
                      <a:pt x="265" y="23"/>
                    </a:lnTo>
                    <a:lnTo>
                      <a:pt x="285" y="23"/>
                    </a:lnTo>
                    <a:lnTo>
                      <a:pt x="288" y="23"/>
                    </a:lnTo>
                    <a:lnTo>
                      <a:pt x="305" y="20"/>
                    </a:lnTo>
                    <a:lnTo>
                      <a:pt x="302" y="0"/>
                    </a:lnTo>
                    <a:lnTo>
                      <a:pt x="285" y="2"/>
                    </a:lnTo>
                    <a:lnTo>
                      <a:pt x="285" y="11"/>
                    </a:lnTo>
                    <a:lnTo>
                      <a:pt x="285" y="2"/>
                    </a:lnTo>
                    <a:lnTo>
                      <a:pt x="265" y="2"/>
                    </a:lnTo>
                    <a:lnTo>
                      <a:pt x="227" y="5"/>
                    </a:lnTo>
                    <a:lnTo>
                      <a:pt x="190" y="5"/>
                    </a:lnTo>
                    <a:lnTo>
                      <a:pt x="150" y="5"/>
                    </a:lnTo>
                    <a:lnTo>
                      <a:pt x="113" y="5"/>
                    </a:lnTo>
                    <a:lnTo>
                      <a:pt x="78" y="5"/>
                    </a:lnTo>
                    <a:lnTo>
                      <a:pt x="38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540" name="Freeform 10"/>
              <p:cNvSpPr>
                <a:spLocks/>
              </p:cNvSpPr>
              <p:nvPr/>
            </p:nvSpPr>
            <p:spPr bwMode="black">
              <a:xfrm>
                <a:off x="862" y="3330"/>
                <a:ext cx="305" cy="61"/>
              </a:xfrm>
              <a:custGeom>
                <a:avLst/>
                <a:gdLst>
                  <a:gd name="T0" fmla="*/ 0 w 305"/>
                  <a:gd name="T1" fmla="*/ 41 h 61"/>
                  <a:gd name="T2" fmla="*/ 0 w 305"/>
                  <a:gd name="T3" fmla="*/ 61 h 61"/>
                  <a:gd name="T4" fmla="*/ 37 w 305"/>
                  <a:gd name="T5" fmla="*/ 58 h 61"/>
                  <a:gd name="T6" fmla="*/ 75 w 305"/>
                  <a:gd name="T7" fmla="*/ 55 h 61"/>
                  <a:gd name="T8" fmla="*/ 112 w 305"/>
                  <a:gd name="T9" fmla="*/ 52 h 61"/>
                  <a:gd name="T10" fmla="*/ 115 w 305"/>
                  <a:gd name="T11" fmla="*/ 52 h 61"/>
                  <a:gd name="T12" fmla="*/ 152 w 305"/>
                  <a:gd name="T13" fmla="*/ 46 h 61"/>
                  <a:gd name="T14" fmla="*/ 150 w 305"/>
                  <a:gd name="T15" fmla="*/ 35 h 61"/>
                  <a:gd name="T16" fmla="*/ 150 w 305"/>
                  <a:gd name="T17" fmla="*/ 46 h 61"/>
                  <a:gd name="T18" fmla="*/ 187 w 305"/>
                  <a:gd name="T19" fmla="*/ 43 h 61"/>
                  <a:gd name="T20" fmla="*/ 190 w 305"/>
                  <a:gd name="T21" fmla="*/ 41 h 61"/>
                  <a:gd name="T22" fmla="*/ 227 w 305"/>
                  <a:gd name="T23" fmla="*/ 32 h 61"/>
                  <a:gd name="T24" fmla="*/ 224 w 305"/>
                  <a:gd name="T25" fmla="*/ 23 h 61"/>
                  <a:gd name="T26" fmla="*/ 227 w 305"/>
                  <a:gd name="T27" fmla="*/ 35 h 61"/>
                  <a:gd name="T28" fmla="*/ 267 w 305"/>
                  <a:gd name="T29" fmla="*/ 29 h 61"/>
                  <a:gd name="T30" fmla="*/ 267 w 305"/>
                  <a:gd name="T31" fmla="*/ 26 h 61"/>
                  <a:gd name="T32" fmla="*/ 305 w 305"/>
                  <a:gd name="T33" fmla="*/ 18 h 61"/>
                  <a:gd name="T34" fmla="*/ 302 w 305"/>
                  <a:gd name="T35" fmla="*/ 0 h 61"/>
                  <a:gd name="T36" fmla="*/ 264 w 305"/>
                  <a:gd name="T37" fmla="*/ 9 h 61"/>
                  <a:gd name="T38" fmla="*/ 264 w 305"/>
                  <a:gd name="T39" fmla="*/ 18 h 61"/>
                  <a:gd name="T40" fmla="*/ 264 w 305"/>
                  <a:gd name="T41" fmla="*/ 9 h 61"/>
                  <a:gd name="T42" fmla="*/ 224 w 305"/>
                  <a:gd name="T43" fmla="*/ 15 h 61"/>
                  <a:gd name="T44" fmla="*/ 224 w 305"/>
                  <a:gd name="T45" fmla="*/ 15 h 61"/>
                  <a:gd name="T46" fmla="*/ 187 w 305"/>
                  <a:gd name="T47" fmla="*/ 23 h 61"/>
                  <a:gd name="T48" fmla="*/ 187 w 305"/>
                  <a:gd name="T49" fmla="*/ 32 h 61"/>
                  <a:gd name="T50" fmla="*/ 187 w 305"/>
                  <a:gd name="T51" fmla="*/ 23 h 61"/>
                  <a:gd name="T52" fmla="*/ 150 w 305"/>
                  <a:gd name="T53" fmla="*/ 26 h 61"/>
                  <a:gd name="T54" fmla="*/ 150 w 305"/>
                  <a:gd name="T55" fmla="*/ 26 h 61"/>
                  <a:gd name="T56" fmla="*/ 112 w 305"/>
                  <a:gd name="T57" fmla="*/ 32 h 61"/>
                  <a:gd name="T58" fmla="*/ 112 w 305"/>
                  <a:gd name="T59" fmla="*/ 41 h 61"/>
                  <a:gd name="T60" fmla="*/ 112 w 305"/>
                  <a:gd name="T61" fmla="*/ 32 h 61"/>
                  <a:gd name="T62" fmla="*/ 75 w 305"/>
                  <a:gd name="T63" fmla="*/ 35 h 61"/>
                  <a:gd name="T64" fmla="*/ 37 w 305"/>
                  <a:gd name="T65" fmla="*/ 38 h 61"/>
                  <a:gd name="T66" fmla="*/ 0 w 305"/>
                  <a:gd name="T67" fmla="*/ 41 h 61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05"/>
                  <a:gd name="T103" fmla="*/ 0 h 61"/>
                  <a:gd name="T104" fmla="*/ 305 w 305"/>
                  <a:gd name="T105" fmla="*/ 61 h 61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05" h="61">
                    <a:moveTo>
                      <a:pt x="0" y="41"/>
                    </a:moveTo>
                    <a:lnTo>
                      <a:pt x="0" y="61"/>
                    </a:lnTo>
                    <a:lnTo>
                      <a:pt x="37" y="58"/>
                    </a:lnTo>
                    <a:lnTo>
                      <a:pt x="75" y="55"/>
                    </a:lnTo>
                    <a:lnTo>
                      <a:pt x="112" y="52"/>
                    </a:lnTo>
                    <a:lnTo>
                      <a:pt x="115" y="52"/>
                    </a:lnTo>
                    <a:lnTo>
                      <a:pt x="152" y="46"/>
                    </a:lnTo>
                    <a:lnTo>
                      <a:pt x="150" y="35"/>
                    </a:lnTo>
                    <a:lnTo>
                      <a:pt x="150" y="46"/>
                    </a:lnTo>
                    <a:lnTo>
                      <a:pt x="187" y="43"/>
                    </a:lnTo>
                    <a:lnTo>
                      <a:pt x="190" y="41"/>
                    </a:lnTo>
                    <a:lnTo>
                      <a:pt x="227" y="32"/>
                    </a:lnTo>
                    <a:lnTo>
                      <a:pt x="224" y="23"/>
                    </a:lnTo>
                    <a:lnTo>
                      <a:pt x="227" y="35"/>
                    </a:lnTo>
                    <a:lnTo>
                      <a:pt x="267" y="29"/>
                    </a:lnTo>
                    <a:lnTo>
                      <a:pt x="267" y="26"/>
                    </a:lnTo>
                    <a:lnTo>
                      <a:pt x="305" y="18"/>
                    </a:lnTo>
                    <a:lnTo>
                      <a:pt x="302" y="0"/>
                    </a:lnTo>
                    <a:lnTo>
                      <a:pt x="264" y="9"/>
                    </a:lnTo>
                    <a:lnTo>
                      <a:pt x="264" y="18"/>
                    </a:lnTo>
                    <a:lnTo>
                      <a:pt x="264" y="9"/>
                    </a:lnTo>
                    <a:lnTo>
                      <a:pt x="224" y="15"/>
                    </a:lnTo>
                    <a:lnTo>
                      <a:pt x="187" y="23"/>
                    </a:lnTo>
                    <a:lnTo>
                      <a:pt x="187" y="32"/>
                    </a:lnTo>
                    <a:lnTo>
                      <a:pt x="187" y="23"/>
                    </a:lnTo>
                    <a:lnTo>
                      <a:pt x="150" y="26"/>
                    </a:lnTo>
                    <a:lnTo>
                      <a:pt x="112" y="32"/>
                    </a:lnTo>
                    <a:lnTo>
                      <a:pt x="112" y="41"/>
                    </a:lnTo>
                    <a:lnTo>
                      <a:pt x="112" y="32"/>
                    </a:lnTo>
                    <a:lnTo>
                      <a:pt x="75" y="35"/>
                    </a:lnTo>
                    <a:lnTo>
                      <a:pt x="37" y="38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541" name="Freeform 11"/>
              <p:cNvSpPr>
                <a:spLocks/>
              </p:cNvSpPr>
              <p:nvPr/>
            </p:nvSpPr>
            <p:spPr bwMode="black">
              <a:xfrm>
                <a:off x="1164" y="3241"/>
                <a:ext cx="302" cy="107"/>
              </a:xfrm>
              <a:custGeom>
                <a:avLst/>
                <a:gdLst>
                  <a:gd name="T0" fmla="*/ 0 w 302"/>
                  <a:gd name="T1" fmla="*/ 89 h 107"/>
                  <a:gd name="T2" fmla="*/ 3 w 302"/>
                  <a:gd name="T3" fmla="*/ 107 h 107"/>
                  <a:gd name="T4" fmla="*/ 37 w 302"/>
                  <a:gd name="T5" fmla="*/ 98 h 107"/>
                  <a:gd name="T6" fmla="*/ 77 w 302"/>
                  <a:gd name="T7" fmla="*/ 89 h 107"/>
                  <a:gd name="T8" fmla="*/ 115 w 302"/>
                  <a:gd name="T9" fmla="*/ 81 h 107"/>
                  <a:gd name="T10" fmla="*/ 115 w 302"/>
                  <a:gd name="T11" fmla="*/ 81 h 107"/>
                  <a:gd name="T12" fmla="*/ 152 w 302"/>
                  <a:gd name="T13" fmla="*/ 69 h 107"/>
                  <a:gd name="T14" fmla="*/ 189 w 302"/>
                  <a:gd name="T15" fmla="*/ 58 h 107"/>
                  <a:gd name="T16" fmla="*/ 227 w 302"/>
                  <a:gd name="T17" fmla="*/ 43 h 107"/>
                  <a:gd name="T18" fmla="*/ 267 w 302"/>
                  <a:gd name="T19" fmla="*/ 32 h 107"/>
                  <a:gd name="T20" fmla="*/ 302 w 302"/>
                  <a:gd name="T21" fmla="*/ 18 h 107"/>
                  <a:gd name="T22" fmla="*/ 296 w 302"/>
                  <a:gd name="T23" fmla="*/ 0 h 107"/>
                  <a:gd name="T24" fmla="*/ 261 w 302"/>
                  <a:gd name="T25" fmla="*/ 15 h 107"/>
                  <a:gd name="T26" fmla="*/ 221 w 302"/>
                  <a:gd name="T27" fmla="*/ 26 h 107"/>
                  <a:gd name="T28" fmla="*/ 184 w 302"/>
                  <a:gd name="T29" fmla="*/ 41 h 107"/>
                  <a:gd name="T30" fmla="*/ 146 w 302"/>
                  <a:gd name="T31" fmla="*/ 52 h 107"/>
                  <a:gd name="T32" fmla="*/ 109 w 302"/>
                  <a:gd name="T33" fmla="*/ 63 h 107"/>
                  <a:gd name="T34" fmla="*/ 112 w 302"/>
                  <a:gd name="T35" fmla="*/ 72 h 107"/>
                  <a:gd name="T36" fmla="*/ 112 w 302"/>
                  <a:gd name="T37" fmla="*/ 63 h 107"/>
                  <a:gd name="T38" fmla="*/ 75 w 302"/>
                  <a:gd name="T39" fmla="*/ 72 h 107"/>
                  <a:gd name="T40" fmla="*/ 34 w 302"/>
                  <a:gd name="T41" fmla="*/ 81 h 107"/>
                  <a:gd name="T42" fmla="*/ 0 w 302"/>
                  <a:gd name="T43" fmla="*/ 89 h 10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02"/>
                  <a:gd name="T67" fmla="*/ 0 h 107"/>
                  <a:gd name="T68" fmla="*/ 302 w 302"/>
                  <a:gd name="T69" fmla="*/ 107 h 107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02" h="107">
                    <a:moveTo>
                      <a:pt x="0" y="89"/>
                    </a:moveTo>
                    <a:lnTo>
                      <a:pt x="3" y="107"/>
                    </a:lnTo>
                    <a:lnTo>
                      <a:pt x="37" y="98"/>
                    </a:lnTo>
                    <a:lnTo>
                      <a:pt x="77" y="89"/>
                    </a:lnTo>
                    <a:lnTo>
                      <a:pt x="115" y="81"/>
                    </a:lnTo>
                    <a:lnTo>
                      <a:pt x="152" y="69"/>
                    </a:lnTo>
                    <a:lnTo>
                      <a:pt x="189" y="58"/>
                    </a:lnTo>
                    <a:lnTo>
                      <a:pt x="227" y="43"/>
                    </a:lnTo>
                    <a:lnTo>
                      <a:pt x="267" y="32"/>
                    </a:lnTo>
                    <a:lnTo>
                      <a:pt x="302" y="18"/>
                    </a:lnTo>
                    <a:lnTo>
                      <a:pt x="296" y="0"/>
                    </a:lnTo>
                    <a:lnTo>
                      <a:pt x="261" y="15"/>
                    </a:lnTo>
                    <a:lnTo>
                      <a:pt x="221" y="26"/>
                    </a:lnTo>
                    <a:lnTo>
                      <a:pt x="184" y="41"/>
                    </a:lnTo>
                    <a:lnTo>
                      <a:pt x="146" y="52"/>
                    </a:lnTo>
                    <a:lnTo>
                      <a:pt x="109" y="63"/>
                    </a:lnTo>
                    <a:lnTo>
                      <a:pt x="112" y="72"/>
                    </a:lnTo>
                    <a:lnTo>
                      <a:pt x="112" y="63"/>
                    </a:lnTo>
                    <a:lnTo>
                      <a:pt x="75" y="72"/>
                    </a:lnTo>
                    <a:lnTo>
                      <a:pt x="34" y="81"/>
                    </a:lnTo>
                    <a:lnTo>
                      <a:pt x="0" y="89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542" name="Freeform 12"/>
              <p:cNvSpPr>
                <a:spLocks/>
              </p:cNvSpPr>
              <p:nvPr/>
            </p:nvSpPr>
            <p:spPr bwMode="black">
              <a:xfrm>
                <a:off x="1460" y="3106"/>
                <a:ext cx="307" cy="153"/>
              </a:xfrm>
              <a:custGeom>
                <a:avLst/>
                <a:gdLst>
                  <a:gd name="T0" fmla="*/ 0 w 307"/>
                  <a:gd name="T1" fmla="*/ 135 h 153"/>
                  <a:gd name="T2" fmla="*/ 6 w 307"/>
                  <a:gd name="T3" fmla="*/ 153 h 153"/>
                  <a:gd name="T4" fmla="*/ 26 w 307"/>
                  <a:gd name="T5" fmla="*/ 147 h 153"/>
                  <a:gd name="T6" fmla="*/ 28 w 307"/>
                  <a:gd name="T7" fmla="*/ 147 h 153"/>
                  <a:gd name="T8" fmla="*/ 46 w 307"/>
                  <a:gd name="T9" fmla="*/ 138 h 153"/>
                  <a:gd name="T10" fmla="*/ 40 w 307"/>
                  <a:gd name="T11" fmla="*/ 130 h 153"/>
                  <a:gd name="T12" fmla="*/ 43 w 307"/>
                  <a:gd name="T13" fmla="*/ 138 h 153"/>
                  <a:gd name="T14" fmla="*/ 63 w 307"/>
                  <a:gd name="T15" fmla="*/ 130 h 153"/>
                  <a:gd name="T16" fmla="*/ 83 w 307"/>
                  <a:gd name="T17" fmla="*/ 121 h 153"/>
                  <a:gd name="T18" fmla="*/ 86 w 307"/>
                  <a:gd name="T19" fmla="*/ 121 h 153"/>
                  <a:gd name="T20" fmla="*/ 120 w 307"/>
                  <a:gd name="T21" fmla="*/ 104 h 153"/>
                  <a:gd name="T22" fmla="*/ 158 w 307"/>
                  <a:gd name="T23" fmla="*/ 87 h 153"/>
                  <a:gd name="T24" fmla="*/ 195 w 307"/>
                  <a:gd name="T25" fmla="*/ 69 h 153"/>
                  <a:gd name="T26" fmla="*/ 232 w 307"/>
                  <a:gd name="T27" fmla="*/ 52 h 153"/>
                  <a:gd name="T28" fmla="*/ 227 w 307"/>
                  <a:gd name="T29" fmla="*/ 43 h 153"/>
                  <a:gd name="T30" fmla="*/ 230 w 307"/>
                  <a:gd name="T31" fmla="*/ 52 h 153"/>
                  <a:gd name="T32" fmla="*/ 270 w 307"/>
                  <a:gd name="T33" fmla="*/ 35 h 153"/>
                  <a:gd name="T34" fmla="*/ 273 w 307"/>
                  <a:gd name="T35" fmla="*/ 35 h 153"/>
                  <a:gd name="T36" fmla="*/ 290 w 307"/>
                  <a:gd name="T37" fmla="*/ 26 h 153"/>
                  <a:gd name="T38" fmla="*/ 307 w 307"/>
                  <a:gd name="T39" fmla="*/ 18 h 153"/>
                  <a:gd name="T40" fmla="*/ 299 w 307"/>
                  <a:gd name="T41" fmla="*/ 0 h 153"/>
                  <a:gd name="T42" fmla="*/ 281 w 307"/>
                  <a:gd name="T43" fmla="*/ 9 h 153"/>
                  <a:gd name="T44" fmla="*/ 264 w 307"/>
                  <a:gd name="T45" fmla="*/ 18 h 153"/>
                  <a:gd name="T46" fmla="*/ 267 w 307"/>
                  <a:gd name="T47" fmla="*/ 26 h 153"/>
                  <a:gd name="T48" fmla="*/ 264 w 307"/>
                  <a:gd name="T49" fmla="*/ 18 h 153"/>
                  <a:gd name="T50" fmla="*/ 224 w 307"/>
                  <a:gd name="T51" fmla="*/ 35 h 153"/>
                  <a:gd name="T52" fmla="*/ 224 w 307"/>
                  <a:gd name="T53" fmla="*/ 35 h 153"/>
                  <a:gd name="T54" fmla="*/ 187 w 307"/>
                  <a:gd name="T55" fmla="*/ 52 h 153"/>
                  <a:gd name="T56" fmla="*/ 149 w 307"/>
                  <a:gd name="T57" fmla="*/ 69 h 153"/>
                  <a:gd name="T58" fmla="*/ 112 w 307"/>
                  <a:gd name="T59" fmla="*/ 87 h 153"/>
                  <a:gd name="T60" fmla="*/ 77 w 307"/>
                  <a:gd name="T61" fmla="*/ 104 h 153"/>
                  <a:gd name="T62" fmla="*/ 80 w 307"/>
                  <a:gd name="T63" fmla="*/ 112 h 153"/>
                  <a:gd name="T64" fmla="*/ 77 w 307"/>
                  <a:gd name="T65" fmla="*/ 104 h 153"/>
                  <a:gd name="T66" fmla="*/ 57 w 307"/>
                  <a:gd name="T67" fmla="*/ 112 h 153"/>
                  <a:gd name="T68" fmla="*/ 37 w 307"/>
                  <a:gd name="T69" fmla="*/ 121 h 153"/>
                  <a:gd name="T70" fmla="*/ 37 w 307"/>
                  <a:gd name="T71" fmla="*/ 121 h 153"/>
                  <a:gd name="T72" fmla="*/ 20 w 307"/>
                  <a:gd name="T73" fmla="*/ 130 h 153"/>
                  <a:gd name="T74" fmla="*/ 23 w 307"/>
                  <a:gd name="T75" fmla="*/ 138 h 153"/>
                  <a:gd name="T76" fmla="*/ 20 w 307"/>
                  <a:gd name="T77" fmla="*/ 130 h 153"/>
                  <a:gd name="T78" fmla="*/ 0 w 307"/>
                  <a:gd name="T79" fmla="*/ 135 h 153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307"/>
                  <a:gd name="T121" fmla="*/ 0 h 153"/>
                  <a:gd name="T122" fmla="*/ 307 w 307"/>
                  <a:gd name="T123" fmla="*/ 153 h 153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307" h="153">
                    <a:moveTo>
                      <a:pt x="0" y="135"/>
                    </a:moveTo>
                    <a:lnTo>
                      <a:pt x="6" y="153"/>
                    </a:lnTo>
                    <a:lnTo>
                      <a:pt x="26" y="147"/>
                    </a:lnTo>
                    <a:lnTo>
                      <a:pt x="28" y="147"/>
                    </a:lnTo>
                    <a:lnTo>
                      <a:pt x="46" y="138"/>
                    </a:lnTo>
                    <a:lnTo>
                      <a:pt x="40" y="130"/>
                    </a:lnTo>
                    <a:lnTo>
                      <a:pt x="43" y="138"/>
                    </a:lnTo>
                    <a:lnTo>
                      <a:pt x="63" y="130"/>
                    </a:lnTo>
                    <a:lnTo>
                      <a:pt x="83" y="121"/>
                    </a:lnTo>
                    <a:lnTo>
                      <a:pt x="86" y="121"/>
                    </a:lnTo>
                    <a:lnTo>
                      <a:pt x="120" y="104"/>
                    </a:lnTo>
                    <a:lnTo>
                      <a:pt x="158" y="87"/>
                    </a:lnTo>
                    <a:lnTo>
                      <a:pt x="195" y="69"/>
                    </a:lnTo>
                    <a:lnTo>
                      <a:pt x="232" y="52"/>
                    </a:lnTo>
                    <a:lnTo>
                      <a:pt x="227" y="43"/>
                    </a:lnTo>
                    <a:lnTo>
                      <a:pt x="230" y="52"/>
                    </a:lnTo>
                    <a:lnTo>
                      <a:pt x="270" y="35"/>
                    </a:lnTo>
                    <a:lnTo>
                      <a:pt x="273" y="35"/>
                    </a:lnTo>
                    <a:lnTo>
                      <a:pt x="290" y="26"/>
                    </a:lnTo>
                    <a:lnTo>
                      <a:pt x="307" y="18"/>
                    </a:lnTo>
                    <a:lnTo>
                      <a:pt x="299" y="0"/>
                    </a:lnTo>
                    <a:lnTo>
                      <a:pt x="281" y="9"/>
                    </a:lnTo>
                    <a:lnTo>
                      <a:pt x="264" y="18"/>
                    </a:lnTo>
                    <a:lnTo>
                      <a:pt x="267" y="26"/>
                    </a:lnTo>
                    <a:lnTo>
                      <a:pt x="264" y="18"/>
                    </a:lnTo>
                    <a:lnTo>
                      <a:pt x="224" y="35"/>
                    </a:lnTo>
                    <a:lnTo>
                      <a:pt x="187" y="52"/>
                    </a:lnTo>
                    <a:lnTo>
                      <a:pt x="149" y="69"/>
                    </a:lnTo>
                    <a:lnTo>
                      <a:pt x="112" y="87"/>
                    </a:lnTo>
                    <a:lnTo>
                      <a:pt x="77" y="104"/>
                    </a:lnTo>
                    <a:lnTo>
                      <a:pt x="80" y="112"/>
                    </a:lnTo>
                    <a:lnTo>
                      <a:pt x="77" y="104"/>
                    </a:lnTo>
                    <a:lnTo>
                      <a:pt x="57" y="112"/>
                    </a:lnTo>
                    <a:lnTo>
                      <a:pt x="37" y="121"/>
                    </a:lnTo>
                    <a:lnTo>
                      <a:pt x="20" y="130"/>
                    </a:lnTo>
                    <a:lnTo>
                      <a:pt x="23" y="138"/>
                    </a:lnTo>
                    <a:lnTo>
                      <a:pt x="20" y="13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543" name="Freeform 13"/>
              <p:cNvSpPr>
                <a:spLocks/>
              </p:cNvSpPr>
              <p:nvPr/>
            </p:nvSpPr>
            <p:spPr bwMode="black">
              <a:xfrm>
                <a:off x="1759" y="2994"/>
                <a:ext cx="307" cy="130"/>
              </a:xfrm>
              <a:custGeom>
                <a:avLst/>
                <a:gdLst>
                  <a:gd name="T0" fmla="*/ 0 w 307"/>
                  <a:gd name="T1" fmla="*/ 112 h 130"/>
                  <a:gd name="T2" fmla="*/ 5 w 307"/>
                  <a:gd name="T3" fmla="*/ 130 h 130"/>
                  <a:gd name="T4" fmla="*/ 43 w 307"/>
                  <a:gd name="T5" fmla="*/ 115 h 130"/>
                  <a:gd name="T6" fmla="*/ 83 w 307"/>
                  <a:gd name="T7" fmla="*/ 98 h 130"/>
                  <a:gd name="T8" fmla="*/ 117 w 307"/>
                  <a:gd name="T9" fmla="*/ 84 h 130"/>
                  <a:gd name="T10" fmla="*/ 155 w 307"/>
                  <a:gd name="T11" fmla="*/ 69 h 130"/>
                  <a:gd name="T12" fmla="*/ 195 w 307"/>
                  <a:gd name="T13" fmla="*/ 55 h 130"/>
                  <a:gd name="T14" fmla="*/ 198 w 307"/>
                  <a:gd name="T15" fmla="*/ 55 h 130"/>
                  <a:gd name="T16" fmla="*/ 215 w 307"/>
                  <a:gd name="T17" fmla="*/ 46 h 130"/>
                  <a:gd name="T18" fmla="*/ 209 w 307"/>
                  <a:gd name="T19" fmla="*/ 38 h 130"/>
                  <a:gd name="T20" fmla="*/ 212 w 307"/>
                  <a:gd name="T21" fmla="*/ 46 h 130"/>
                  <a:gd name="T22" fmla="*/ 232 w 307"/>
                  <a:gd name="T23" fmla="*/ 41 h 130"/>
                  <a:gd name="T24" fmla="*/ 250 w 307"/>
                  <a:gd name="T25" fmla="*/ 35 h 130"/>
                  <a:gd name="T26" fmla="*/ 270 w 307"/>
                  <a:gd name="T27" fmla="*/ 29 h 130"/>
                  <a:gd name="T28" fmla="*/ 290 w 307"/>
                  <a:gd name="T29" fmla="*/ 23 h 130"/>
                  <a:gd name="T30" fmla="*/ 307 w 307"/>
                  <a:gd name="T31" fmla="*/ 18 h 130"/>
                  <a:gd name="T32" fmla="*/ 301 w 307"/>
                  <a:gd name="T33" fmla="*/ 0 h 130"/>
                  <a:gd name="T34" fmla="*/ 284 w 307"/>
                  <a:gd name="T35" fmla="*/ 6 h 130"/>
                  <a:gd name="T36" fmla="*/ 264 w 307"/>
                  <a:gd name="T37" fmla="*/ 12 h 130"/>
                  <a:gd name="T38" fmla="*/ 244 w 307"/>
                  <a:gd name="T39" fmla="*/ 18 h 130"/>
                  <a:gd name="T40" fmla="*/ 227 w 307"/>
                  <a:gd name="T41" fmla="*/ 23 h 130"/>
                  <a:gd name="T42" fmla="*/ 206 w 307"/>
                  <a:gd name="T43" fmla="*/ 29 h 130"/>
                  <a:gd name="T44" fmla="*/ 206 w 307"/>
                  <a:gd name="T45" fmla="*/ 29 h 130"/>
                  <a:gd name="T46" fmla="*/ 189 w 307"/>
                  <a:gd name="T47" fmla="*/ 38 h 130"/>
                  <a:gd name="T48" fmla="*/ 192 w 307"/>
                  <a:gd name="T49" fmla="*/ 46 h 130"/>
                  <a:gd name="T50" fmla="*/ 189 w 307"/>
                  <a:gd name="T51" fmla="*/ 38 h 130"/>
                  <a:gd name="T52" fmla="*/ 149 w 307"/>
                  <a:gd name="T53" fmla="*/ 52 h 130"/>
                  <a:gd name="T54" fmla="*/ 112 w 307"/>
                  <a:gd name="T55" fmla="*/ 66 h 130"/>
                  <a:gd name="T56" fmla="*/ 77 w 307"/>
                  <a:gd name="T57" fmla="*/ 81 h 130"/>
                  <a:gd name="T58" fmla="*/ 37 w 307"/>
                  <a:gd name="T59" fmla="*/ 98 h 130"/>
                  <a:gd name="T60" fmla="*/ 0 w 307"/>
                  <a:gd name="T61" fmla="*/ 112 h 13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307"/>
                  <a:gd name="T94" fmla="*/ 0 h 130"/>
                  <a:gd name="T95" fmla="*/ 307 w 307"/>
                  <a:gd name="T96" fmla="*/ 130 h 130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307" h="130">
                    <a:moveTo>
                      <a:pt x="0" y="112"/>
                    </a:moveTo>
                    <a:lnTo>
                      <a:pt x="5" y="130"/>
                    </a:lnTo>
                    <a:lnTo>
                      <a:pt x="43" y="115"/>
                    </a:lnTo>
                    <a:lnTo>
                      <a:pt x="83" y="98"/>
                    </a:lnTo>
                    <a:lnTo>
                      <a:pt x="117" y="84"/>
                    </a:lnTo>
                    <a:lnTo>
                      <a:pt x="155" y="69"/>
                    </a:lnTo>
                    <a:lnTo>
                      <a:pt x="195" y="55"/>
                    </a:lnTo>
                    <a:lnTo>
                      <a:pt x="198" y="55"/>
                    </a:lnTo>
                    <a:lnTo>
                      <a:pt x="215" y="46"/>
                    </a:lnTo>
                    <a:lnTo>
                      <a:pt x="209" y="38"/>
                    </a:lnTo>
                    <a:lnTo>
                      <a:pt x="212" y="46"/>
                    </a:lnTo>
                    <a:lnTo>
                      <a:pt x="232" y="41"/>
                    </a:lnTo>
                    <a:lnTo>
                      <a:pt x="250" y="35"/>
                    </a:lnTo>
                    <a:lnTo>
                      <a:pt x="270" y="29"/>
                    </a:lnTo>
                    <a:lnTo>
                      <a:pt x="290" y="23"/>
                    </a:lnTo>
                    <a:lnTo>
                      <a:pt x="307" y="18"/>
                    </a:lnTo>
                    <a:lnTo>
                      <a:pt x="301" y="0"/>
                    </a:lnTo>
                    <a:lnTo>
                      <a:pt x="284" y="6"/>
                    </a:lnTo>
                    <a:lnTo>
                      <a:pt x="264" y="12"/>
                    </a:lnTo>
                    <a:lnTo>
                      <a:pt x="244" y="18"/>
                    </a:lnTo>
                    <a:lnTo>
                      <a:pt x="227" y="23"/>
                    </a:lnTo>
                    <a:lnTo>
                      <a:pt x="206" y="29"/>
                    </a:lnTo>
                    <a:lnTo>
                      <a:pt x="189" y="38"/>
                    </a:lnTo>
                    <a:lnTo>
                      <a:pt x="192" y="46"/>
                    </a:lnTo>
                    <a:lnTo>
                      <a:pt x="189" y="38"/>
                    </a:lnTo>
                    <a:lnTo>
                      <a:pt x="149" y="52"/>
                    </a:lnTo>
                    <a:lnTo>
                      <a:pt x="112" y="66"/>
                    </a:lnTo>
                    <a:lnTo>
                      <a:pt x="77" y="81"/>
                    </a:lnTo>
                    <a:lnTo>
                      <a:pt x="37" y="98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544" name="Freeform 14"/>
              <p:cNvSpPr>
                <a:spLocks/>
              </p:cNvSpPr>
              <p:nvPr/>
            </p:nvSpPr>
            <p:spPr bwMode="black">
              <a:xfrm>
                <a:off x="2063" y="2948"/>
                <a:ext cx="305" cy="64"/>
              </a:xfrm>
              <a:custGeom>
                <a:avLst/>
                <a:gdLst>
                  <a:gd name="T0" fmla="*/ 0 w 305"/>
                  <a:gd name="T1" fmla="*/ 46 h 64"/>
                  <a:gd name="T2" fmla="*/ 3 w 305"/>
                  <a:gd name="T3" fmla="*/ 64 h 64"/>
                  <a:gd name="T4" fmla="*/ 40 w 305"/>
                  <a:gd name="T5" fmla="*/ 55 h 64"/>
                  <a:gd name="T6" fmla="*/ 78 w 305"/>
                  <a:gd name="T7" fmla="*/ 46 h 64"/>
                  <a:gd name="T8" fmla="*/ 115 w 305"/>
                  <a:gd name="T9" fmla="*/ 38 h 64"/>
                  <a:gd name="T10" fmla="*/ 112 w 305"/>
                  <a:gd name="T11" fmla="*/ 29 h 64"/>
                  <a:gd name="T12" fmla="*/ 115 w 305"/>
                  <a:gd name="T13" fmla="*/ 41 h 64"/>
                  <a:gd name="T14" fmla="*/ 135 w 305"/>
                  <a:gd name="T15" fmla="*/ 38 h 64"/>
                  <a:gd name="T16" fmla="*/ 152 w 305"/>
                  <a:gd name="T17" fmla="*/ 35 h 64"/>
                  <a:gd name="T18" fmla="*/ 173 w 305"/>
                  <a:gd name="T19" fmla="*/ 32 h 64"/>
                  <a:gd name="T20" fmla="*/ 190 w 305"/>
                  <a:gd name="T21" fmla="*/ 29 h 64"/>
                  <a:gd name="T22" fmla="*/ 210 w 305"/>
                  <a:gd name="T23" fmla="*/ 26 h 64"/>
                  <a:gd name="T24" fmla="*/ 207 w 305"/>
                  <a:gd name="T25" fmla="*/ 15 h 64"/>
                  <a:gd name="T26" fmla="*/ 207 w 305"/>
                  <a:gd name="T27" fmla="*/ 26 h 64"/>
                  <a:gd name="T28" fmla="*/ 224 w 305"/>
                  <a:gd name="T29" fmla="*/ 26 h 64"/>
                  <a:gd name="T30" fmla="*/ 227 w 305"/>
                  <a:gd name="T31" fmla="*/ 26 h 64"/>
                  <a:gd name="T32" fmla="*/ 247 w 305"/>
                  <a:gd name="T33" fmla="*/ 23 h 64"/>
                  <a:gd name="T34" fmla="*/ 244 w 305"/>
                  <a:gd name="T35" fmla="*/ 12 h 64"/>
                  <a:gd name="T36" fmla="*/ 244 w 305"/>
                  <a:gd name="T37" fmla="*/ 23 h 64"/>
                  <a:gd name="T38" fmla="*/ 264 w 305"/>
                  <a:gd name="T39" fmla="*/ 23 h 64"/>
                  <a:gd name="T40" fmla="*/ 282 w 305"/>
                  <a:gd name="T41" fmla="*/ 23 h 64"/>
                  <a:gd name="T42" fmla="*/ 285 w 305"/>
                  <a:gd name="T43" fmla="*/ 23 h 64"/>
                  <a:gd name="T44" fmla="*/ 305 w 305"/>
                  <a:gd name="T45" fmla="*/ 21 h 64"/>
                  <a:gd name="T46" fmla="*/ 302 w 305"/>
                  <a:gd name="T47" fmla="*/ 0 h 64"/>
                  <a:gd name="T48" fmla="*/ 282 w 305"/>
                  <a:gd name="T49" fmla="*/ 3 h 64"/>
                  <a:gd name="T50" fmla="*/ 282 w 305"/>
                  <a:gd name="T51" fmla="*/ 12 h 64"/>
                  <a:gd name="T52" fmla="*/ 282 w 305"/>
                  <a:gd name="T53" fmla="*/ 3 h 64"/>
                  <a:gd name="T54" fmla="*/ 264 w 305"/>
                  <a:gd name="T55" fmla="*/ 3 h 64"/>
                  <a:gd name="T56" fmla="*/ 244 w 305"/>
                  <a:gd name="T57" fmla="*/ 3 h 64"/>
                  <a:gd name="T58" fmla="*/ 244 w 305"/>
                  <a:gd name="T59" fmla="*/ 3 h 64"/>
                  <a:gd name="T60" fmla="*/ 224 w 305"/>
                  <a:gd name="T61" fmla="*/ 6 h 64"/>
                  <a:gd name="T62" fmla="*/ 224 w 305"/>
                  <a:gd name="T63" fmla="*/ 15 h 64"/>
                  <a:gd name="T64" fmla="*/ 224 w 305"/>
                  <a:gd name="T65" fmla="*/ 6 h 64"/>
                  <a:gd name="T66" fmla="*/ 207 w 305"/>
                  <a:gd name="T67" fmla="*/ 6 h 64"/>
                  <a:gd name="T68" fmla="*/ 207 w 305"/>
                  <a:gd name="T69" fmla="*/ 6 h 64"/>
                  <a:gd name="T70" fmla="*/ 187 w 305"/>
                  <a:gd name="T71" fmla="*/ 9 h 64"/>
                  <a:gd name="T72" fmla="*/ 170 w 305"/>
                  <a:gd name="T73" fmla="*/ 12 h 64"/>
                  <a:gd name="T74" fmla="*/ 150 w 305"/>
                  <a:gd name="T75" fmla="*/ 15 h 64"/>
                  <a:gd name="T76" fmla="*/ 132 w 305"/>
                  <a:gd name="T77" fmla="*/ 18 h 64"/>
                  <a:gd name="T78" fmla="*/ 112 w 305"/>
                  <a:gd name="T79" fmla="*/ 21 h 64"/>
                  <a:gd name="T80" fmla="*/ 112 w 305"/>
                  <a:gd name="T81" fmla="*/ 21 h 64"/>
                  <a:gd name="T82" fmla="*/ 75 w 305"/>
                  <a:gd name="T83" fmla="*/ 29 h 64"/>
                  <a:gd name="T84" fmla="*/ 37 w 305"/>
                  <a:gd name="T85" fmla="*/ 38 h 64"/>
                  <a:gd name="T86" fmla="*/ 0 w 305"/>
                  <a:gd name="T87" fmla="*/ 46 h 6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05"/>
                  <a:gd name="T133" fmla="*/ 0 h 64"/>
                  <a:gd name="T134" fmla="*/ 305 w 305"/>
                  <a:gd name="T135" fmla="*/ 64 h 6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05" h="64">
                    <a:moveTo>
                      <a:pt x="0" y="46"/>
                    </a:moveTo>
                    <a:lnTo>
                      <a:pt x="3" y="64"/>
                    </a:lnTo>
                    <a:lnTo>
                      <a:pt x="40" y="55"/>
                    </a:lnTo>
                    <a:lnTo>
                      <a:pt x="78" y="46"/>
                    </a:lnTo>
                    <a:lnTo>
                      <a:pt x="115" y="38"/>
                    </a:lnTo>
                    <a:lnTo>
                      <a:pt x="112" y="29"/>
                    </a:lnTo>
                    <a:lnTo>
                      <a:pt x="115" y="41"/>
                    </a:lnTo>
                    <a:lnTo>
                      <a:pt x="135" y="38"/>
                    </a:lnTo>
                    <a:lnTo>
                      <a:pt x="152" y="35"/>
                    </a:lnTo>
                    <a:lnTo>
                      <a:pt x="173" y="32"/>
                    </a:lnTo>
                    <a:lnTo>
                      <a:pt x="190" y="29"/>
                    </a:lnTo>
                    <a:lnTo>
                      <a:pt x="210" y="26"/>
                    </a:lnTo>
                    <a:lnTo>
                      <a:pt x="207" y="15"/>
                    </a:lnTo>
                    <a:lnTo>
                      <a:pt x="207" y="26"/>
                    </a:lnTo>
                    <a:lnTo>
                      <a:pt x="224" y="26"/>
                    </a:lnTo>
                    <a:lnTo>
                      <a:pt x="227" y="26"/>
                    </a:lnTo>
                    <a:lnTo>
                      <a:pt x="247" y="23"/>
                    </a:lnTo>
                    <a:lnTo>
                      <a:pt x="244" y="12"/>
                    </a:lnTo>
                    <a:lnTo>
                      <a:pt x="244" y="23"/>
                    </a:lnTo>
                    <a:lnTo>
                      <a:pt x="264" y="23"/>
                    </a:lnTo>
                    <a:lnTo>
                      <a:pt x="282" y="23"/>
                    </a:lnTo>
                    <a:lnTo>
                      <a:pt x="285" y="23"/>
                    </a:lnTo>
                    <a:lnTo>
                      <a:pt x="305" y="21"/>
                    </a:lnTo>
                    <a:lnTo>
                      <a:pt x="302" y="0"/>
                    </a:lnTo>
                    <a:lnTo>
                      <a:pt x="282" y="3"/>
                    </a:lnTo>
                    <a:lnTo>
                      <a:pt x="282" y="12"/>
                    </a:lnTo>
                    <a:lnTo>
                      <a:pt x="282" y="3"/>
                    </a:lnTo>
                    <a:lnTo>
                      <a:pt x="264" y="3"/>
                    </a:lnTo>
                    <a:lnTo>
                      <a:pt x="244" y="3"/>
                    </a:lnTo>
                    <a:lnTo>
                      <a:pt x="224" y="6"/>
                    </a:lnTo>
                    <a:lnTo>
                      <a:pt x="224" y="15"/>
                    </a:lnTo>
                    <a:lnTo>
                      <a:pt x="224" y="6"/>
                    </a:lnTo>
                    <a:lnTo>
                      <a:pt x="207" y="6"/>
                    </a:lnTo>
                    <a:lnTo>
                      <a:pt x="187" y="9"/>
                    </a:lnTo>
                    <a:lnTo>
                      <a:pt x="170" y="12"/>
                    </a:lnTo>
                    <a:lnTo>
                      <a:pt x="150" y="15"/>
                    </a:lnTo>
                    <a:lnTo>
                      <a:pt x="132" y="18"/>
                    </a:lnTo>
                    <a:lnTo>
                      <a:pt x="112" y="21"/>
                    </a:lnTo>
                    <a:lnTo>
                      <a:pt x="75" y="29"/>
                    </a:lnTo>
                    <a:lnTo>
                      <a:pt x="37" y="38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545" name="Freeform 15"/>
              <p:cNvSpPr>
                <a:spLocks/>
              </p:cNvSpPr>
              <p:nvPr/>
            </p:nvSpPr>
            <p:spPr bwMode="black">
              <a:xfrm>
                <a:off x="2365" y="2948"/>
                <a:ext cx="302" cy="64"/>
              </a:xfrm>
              <a:custGeom>
                <a:avLst/>
                <a:gdLst>
                  <a:gd name="T0" fmla="*/ 3 w 302"/>
                  <a:gd name="T1" fmla="*/ 0 h 64"/>
                  <a:gd name="T2" fmla="*/ 0 w 302"/>
                  <a:gd name="T3" fmla="*/ 21 h 64"/>
                  <a:gd name="T4" fmla="*/ 17 w 302"/>
                  <a:gd name="T5" fmla="*/ 23 h 64"/>
                  <a:gd name="T6" fmla="*/ 17 w 302"/>
                  <a:gd name="T7" fmla="*/ 23 h 64"/>
                  <a:gd name="T8" fmla="*/ 37 w 302"/>
                  <a:gd name="T9" fmla="*/ 23 h 64"/>
                  <a:gd name="T10" fmla="*/ 57 w 302"/>
                  <a:gd name="T11" fmla="*/ 23 h 64"/>
                  <a:gd name="T12" fmla="*/ 57 w 302"/>
                  <a:gd name="T13" fmla="*/ 12 h 64"/>
                  <a:gd name="T14" fmla="*/ 57 w 302"/>
                  <a:gd name="T15" fmla="*/ 23 h 64"/>
                  <a:gd name="T16" fmla="*/ 75 w 302"/>
                  <a:gd name="T17" fmla="*/ 26 h 64"/>
                  <a:gd name="T18" fmla="*/ 75 w 302"/>
                  <a:gd name="T19" fmla="*/ 26 h 64"/>
                  <a:gd name="T20" fmla="*/ 92 w 302"/>
                  <a:gd name="T21" fmla="*/ 26 h 64"/>
                  <a:gd name="T22" fmla="*/ 92 w 302"/>
                  <a:gd name="T23" fmla="*/ 15 h 64"/>
                  <a:gd name="T24" fmla="*/ 92 w 302"/>
                  <a:gd name="T25" fmla="*/ 26 h 64"/>
                  <a:gd name="T26" fmla="*/ 112 w 302"/>
                  <a:gd name="T27" fmla="*/ 29 h 64"/>
                  <a:gd name="T28" fmla="*/ 129 w 302"/>
                  <a:gd name="T29" fmla="*/ 32 h 64"/>
                  <a:gd name="T30" fmla="*/ 149 w 302"/>
                  <a:gd name="T31" fmla="*/ 35 h 64"/>
                  <a:gd name="T32" fmla="*/ 169 w 302"/>
                  <a:gd name="T33" fmla="*/ 38 h 64"/>
                  <a:gd name="T34" fmla="*/ 187 w 302"/>
                  <a:gd name="T35" fmla="*/ 41 h 64"/>
                  <a:gd name="T36" fmla="*/ 187 w 302"/>
                  <a:gd name="T37" fmla="*/ 29 h 64"/>
                  <a:gd name="T38" fmla="*/ 187 w 302"/>
                  <a:gd name="T39" fmla="*/ 38 h 64"/>
                  <a:gd name="T40" fmla="*/ 224 w 302"/>
                  <a:gd name="T41" fmla="*/ 46 h 64"/>
                  <a:gd name="T42" fmla="*/ 261 w 302"/>
                  <a:gd name="T43" fmla="*/ 55 h 64"/>
                  <a:gd name="T44" fmla="*/ 299 w 302"/>
                  <a:gd name="T45" fmla="*/ 64 h 64"/>
                  <a:gd name="T46" fmla="*/ 302 w 302"/>
                  <a:gd name="T47" fmla="*/ 46 h 64"/>
                  <a:gd name="T48" fmla="*/ 264 w 302"/>
                  <a:gd name="T49" fmla="*/ 38 h 64"/>
                  <a:gd name="T50" fmla="*/ 227 w 302"/>
                  <a:gd name="T51" fmla="*/ 29 h 64"/>
                  <a:gd name="T52" fmla="*/ 189 w 302"/>
                  <a:gd name="T53" fmla="*/ 21 h 64"/>
                  <a:gd name="T54" fmla="*/ 189 w 302"/>
                  <a:gd name="T55" fmla="*/ 21 h 64"/>
                  <a:gd name="T56" fmla="*/ 172 w 302"/>
                  <a:gd name="T57" fmla="*/ 18 h 64"/>
                  <a:gd name="T58" fmla="*/ 152 w 302"/>
                  <a:gd name="T59" fmla="*/ 15 h 64"/>
                  <a:gd name="T60" fmla="*/ 132 w 302"/>
                  <a:gd name="T61" fmla="*/ 12 h 64"/>
                  <a:gd name="T62" fmla="*/ 115 w 302"/>
                  <a:gd name="T63" fmla="*/ 9 h 64"/>
                  <a:gd name="T64" fmla="*/ 95 w 302"/>
                  <a:gd name="T65" fmla="*/ 6 h 64"/>
                  <a:gd name="T66" fmla="*/ 92 w 302"/>
                  <a:gd name="T67" fmla="*/ 6 h 64"/>
                  <a:gd name="T68" fmla="*/ 75 w 302"/>
                  <a:gd name="T69" fmla="*/ 6 h 64"/>
                  <a:gd name="T70" fmla="*/ 75 w 302"/>
                  <a:gd name="T71" fmla="*/ 15 h 64"/>
                  <a:gd name="T72" fmla="*/ 77 w 302"/>
                  <a:gd name="T73" fmla="*/ 6 h 64"/>
                  <a:gd name="T74" fmla="*/ 60 w 302"/>
                  <a:gd name="T75" fmla="*/ 3 h 64"/>
                  <a:gd name="T76" fmla="*/ 57 w 302"/>
                  <a:gd name="T77" fmla="*/ 3 h 64"/>
                  <a:gd name="T78" fmla="*/ 37 w 302"/>
                  <a:gd name="T79" fmla="*/ 3 h 64"/>
                  <a:gd name="T80" fmla="*/ 17 w 302"/>
                  <a:gd name="T81" fmla="*/ 3 h 64"/>
                  <a:gd name="T82" fmla="*/ 17 w 302"/>
                  <a:gd name="T83" fmla="*/ 12 h 64"/>
                  <a:gd name="T84" fmla="*/ 20 w 302"/>
                  <a:gd name="T85" fmla="*/ 3 h 64"/>
                  <a:gd name="T86" fmla="*/ 3 w 302"/>
                  <a:gd name="T87" fmla="*/ 0 h 6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02"/>
                  <a:gd name="T133" fmla="*/ 0 h 64"/>
                  <a:gd name="T134" fmla="*/ 302 w 302"/>
                  <a:gd name="T135" fmla="*/ 64 h 6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02" h="64">
                    <a:moveTo>
                      <a:pt x="3" y="0"/>
                    </a:moveTo>
                    <a:lnTo>
                      <a:pt x="0" y="21"/>
                    </a:lnTo>
                    <a:lnTo>
                      <a:pt x="17" y="23"/>
                    </a:lnTo>
                    <a:lnTo>
                      <a:pt x="37" y="23"/>
                    </a:lnTo>
                    <a:lnTo>
                      <a:pt x="57" y="23"/>
                    </a:lnTo>
                    <a:lnTo>
                      <a:pt x="57" y="12"/>
                    </a:lnTo>
                    <a:lnTo>
                      <a:pt x="57" y="23"/>
                    </a:lnTo>
                    <a:lnTo>
                      <a:pt x="75" y="26"/>
                    </a:lnTo>
                    <a:lnTo>
                      <a:pt x="92" y="26"/>
                    </a:lnTo>
                    <a:lnTo>
                      <a:pt x="92" y="15"/>
                    </a:lnTo>
                    <a:lnTo>
                      <a:pt x="92" y="26"/>
                    </a:lnTo>
                    <a:lnTo>
                      <a:pt x="112" y="29"/>
                    </a:lnTo>
                    <a:lnTo>
                      <a:pt x="129" y="32"/>
                    </a:lnTo>
                    <a:lnTo>
                      <a:pt x="149" y="35"/>
                    </a:lnTo>
                    <a:lnTo>
                      <a:pt x="169" y="38"/>
                    </a:lnTo>
                    <a:lnTo>
                      <a:pt x="187" y="41"/>
                    </a:lnTo>
                    <a:lnTo>
                      <a:pt x="187" y="29"/>
                    </a:lnTo>
                    <a:lnTo>
                      <a:pt x="187" y="38"/>
                    </a:lnTo>
                    <a:lnTo>
                      <a:pt x="224" y="46"/>
                    </a:lnTo>
                    <a:lnTo>
                      <a:pt x="261" y="55"/>
                    </a:lnTo>
                    <a:lnTo>
                      <a:pt x="299" y="64"/>
                    </a:lnTo>
                    <a:lnTo>
                      <a:pt x="302" y="46"/>
                    </a:lnTo>
                    <a:lnTo>
                      <a:pt x="264" y="38"/>
                    </a:lnTo>
                    <a:lnTo>
                      <a:pt x="227" y="29"/>
                    </a:lnTo>
                    <a:lnTo>
                      <a:pt x="189" y="21"/>
                    </a:lnTo>
                    <a:lnTo>
                      <a:pt x="172" y="18"/>
                    </a:lnTo>
                    <a:lnTo>
                      <a:pt x="152" y="15"/>
                    </a:lnTo>
                    <a:lnTo>
                      <a:pt x="132" y="12"/>
                    </a:lnTo>
                    <a:lnTo>
                      <a:pt x="115" y="9"/>
                    </a:lnTo>
                    <a:lnTo>
                      <a:pt x="95" y="6"/>
                    </a:lnTo>
                    <a:lnTo>
                      <a:pt x="92" y="6"/>
                    </a:lnTo>
                    <a:lnTo>
                      <a:pt x="75" y="6"/>
                    </a:lnTo>
                    <a:lnTo>
                      <a:pt x="75" y="15"/>
                    </a:lnTo>
                    <a:lnTo>
                      <a:pt x="77" y="6"/>
                    </a:lnTo>
                    <a:lnTo>
                      <a:pt x="60" y="3"/>
                    </a:lnTo>
                    <a:lnTo>
                      <a:pt x="57" y="3"/>
                    </a:lnTo>
                    <a:lnTo>
                      <a:pt x="37" y="3"/>
                    </a:lnTo>
                    <a:lnTo>
                      <a:pt x="17" y="3"/>
                    </a:lnTo>
                    <a:lnTo>
                      <a:pt x="17" y="12"/>
                    </a:lnTo>
                    <a:lnTo>
                      <a:pt x="2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546" name="Freeform 16"/>
              <p:cNvSpPr>
                <a:spLocks/>
              </p:cNvSpPr>
              <p:nvPr/>
            </p:nvSpPr>
            <p:spPr bwMode="black">
              <a:xfrm>
                <a:off x="2661" y="2994"/>
                <a:ext cx="307" cy="130"/>
              </a:xfrm>
              <a:custGeom>
                <a:avLst/>
                <a:gdLst>
                  <a:gd name="T0" fmla="*/ 6 w 307"/>
                  <a:gd name="T1" fmla="*/ 0 h 130"/>
                  <a:gd name="T2" fmla="*/ 0 w 307"/>
                  <a:gd name="T3" fmla="*/ 18 h 130"/>
                  <a:gd name="T4" fmla="*/ 20 w 307"/>
                  <a:gd name="T5" fmla="*/ 23 h 130"/>
                  <a:gd name="T6" fmla="*/ 37 w 307"/>
                  <a:gd name="T7" fmla="*/ 29 h 130"/>
                  <a:gd name="T8" fmla="*/ 57 w 307"/>
                  <a:gd name="T9" fmla="*/ 35 h 130"/>
                  <a:gd name="T10" fmla="*/ 77 w 307"/>
                  <a:gd name="T11" fmla="*/ 41 h 130"/>
                  <a:gd name="T12" fmla="*/ 95 w 307"/>
                  <a:gd name="T13" fmla="*/ 46 h 130"/>
                  <a:gd name="T14" fmla="*/ 115 w 307"/>
                  <a:gd name="T15" fmla="*/ 55 h 130"/>
                  <a:gd name="T16" fmla="*/ 149 w 307"/>
                  <a:gd name="T17" fmla="*/ 69 h 130"/>
                  <a:gd name="T18" fmla="*/ 189 w 307"/>
                  <a:gd name="T19" fmla="*/ 84 h 130"/>
                  <a:gd name="T20" fmla="*/ 227 w 307"/>
                  <a:gd name="T21" fmla="*/ 98 h 130"/>
                  <a:gd name="T22" fmla="*/ 230 w 307"/>
                  <a:gd name="T23" fmla="*/ 89 h 130"/>
                  <a:gd name="T24" fmla="*/ 227 w 307"/>
                  <a:gd name="T25" fmla="*/ 98 h 130"/>
                  <a:gd name="T26" fmla="*/ 264 w 307"/>
                  <a:gd name="T27" fmla="*/ 115 h 130"/>
                  <a:gd name="T28" fmla="*/ 264 w 307"/>
                  <a:gd name="T29" fmla="*/ 115 h 130"/>
                  <a:gd name="T30" fmla="*/ 301 w 307"/>
                  <a:gd name="T31" fmla="*/ 130 h 130"/>
                  <a:gd name="T32" fmla="*/ 307 w 307"/>
                  <a:gd name="T33" fmla="*/ 112 h 130"/>
                  <a:gd name="T34" fmla="*/ 270 w 307"/>
                  <a:gd name="T35" fmla="*/ 98 h 130"/>
                  <a:gd name="T36" fmla="*/ 267 w 307"/>
                  <a:gd name="T37" fmla="*/ 107 h 130"/>
                  <a:gd name="T38" fmla="*/ 273 w 307"/>
                  <a:gd name="T39" fmla="*/ 98 h 130"/>
                  <a:gd name="T40" fmla="*/ 235 w 307"/>
                  <a:gd name="T41" fmla="*/ 81 h 130"/>
                  <a:gd name="T42" fmla="*/ 233 w 307"/>
                  <a:gd name="T43" fmla="*/ 81 h 130"/>
                  <a:gd name="T44" fmla="*/ 195 w 307"/>
                  <a:gd name="T45" fmla="*/ 66 h 130"/>
                  <a:gd name="T46" fmla="*/ 155 w 307"/>
                  <a:gd name="T47" fmla="*/ 52 h 130"/>
                  <a:gd name="T48" fmla="*/ 120 w 307"/>
                  <a:gd name="T49" fmla="*/ 38 h 130"/>
                  <a:gd name="T50" fmla="*/ 100 w 307"/>
                  <a:gd name="T51" fmla="*/ 29 h 130"/>
                  <a:gd name="T52" fmla="*/ 83 w 307"/>
                  <a:gd name="T53" fmla="*/ 23 h 130"/>
                  <a:gd name="T54" fmla="*/ 63 w 307"/>
                  <a:gd name="T55" fmla="*/ 18 h 130"/>
                  <a:gd name="T56" fmla="*/ 43 w 307"/>
                  <a:gd name="T57" fmla="*/ 12 h 130"/>
                  <a:gd name="T58" fmla="*/ 26 w 307"/>
                  <a:gd name="T59" fmla="*/ 6 h 130"/>
                  <a:gd name="T60" fmla="*/ 6 w 307"/>
                  <a:gd name="T61" fmla="*/ 0 h 13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307"/>
                  <a:gd name="T94" fmla="*/ 0 h 130"/>
                  <a:gd name="T95" fmla="*/ 307 w 307"/>
                  <a:gd name="T96" fmla="*/ 130 h 130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307" h="130">
                    <a:moveTo>
                      <a:pt x="6" y="0"/>
                    </a:moveTo>
                    <a:lnTo>
                      <a:pt x="0" y="18"/>
                    </a:lnTo>
                    <a:lnTo>
                      <a:pt x="20" y="23"/>
                    </a:lnTo>
                    <a:lnTo>
                      <a:pt x="37" y="29"/>
                    </a:lnTo>
                    <a:lnTo>
                      <a:pt x="57" y="35"/>
                    </a:lnTo>
                    <a:lnTo>
                      <a:pt x="77" y="41"/>
                    </a:lnTo>
                    <a:lnTo>
                      <a:pt x="95" y="46"/>
                    </a:lnTo>
                    <a:lnTo>
                      <a:pt x="115" y="55"/>
                    </a:lnTo>
                    <a:lnTo>
                      <a:pt x="149" y="69"/>
                    </a:lnTo>
                    <a:lnTo>
                      <a:pt x="189" y="84"/>
                    </a:lnTo>
                    <a:lnTo>
                      <a:pt x="227" y="98"/>
                    </a:lnTo>
                    <a:lnTo>
                      <a:pt x="230" y="89"/>
                    </a:lnTo>
                    <a:lnTo>
                      <a:pt x="227" y="98"/>
                    </a:lnTo>
                    <a:lnTo>
                      <a:pt x="264" y="115"/>
                    </a:lnTo>
                    <a:lnTo>
                      <a:pt x="301" y="130"/>
                    </a:lnTo>
                    <a:lnTo>
                      <a:pt x="307" y="112"/>
                    </a:lnTo>
                    <a:lnTo>
                      <a:pt x="270" y="98"/>
                    </a:lnTo>
                    <a:lnTo>
                      <a:pt x="267" y="107"/>
                    </a:lnTo>
                    <a:lnTo>
                      <a:pt x="273" y="98"/>
                    </a:lnTo>
                    <a:lnTo>
                      <a:pt x="235" y="81"/>
                    </a:lnTo>
                    <a:lnTo>
                      <a:pt x="233" y="81"/>
                    </a:lnTo>
                    <a:lnTo>
                      <a:pt x="195" y="66"/>
                    </a:lnTo>
                    <a:lnTo>
                      <a:pt x="155" y="52"/>
                    </a:lnTo>
                    <a:lnTo>
                      <a:pt x="120" y="38"/>
                    </a:lnTo>
                    <a:lnTo>
                      <a:pt x="100" y="29"/>
                    </a:lnTo>
                    <a:lnTo>
                      <a:pt x="83" y="23"/>
                    </a:lnTo>
                    <a:lnTo>
                      <a:pt x="63" y="18"/>
                    </a:lnTo>
                    <a:lnTo>
                      <a:pt x="43" y="12"/>
                    </a:lnTo>
                    <a:lnTo>
                      <a:pt x="26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547" name="Freeform 17"/>
              <p:cNvSpPr>
                <a:spLocks/>
              </p:cNvSpPr>
              <p:nvPr/>
            </p:nvSpPr>
            <p:spPr bwMode="black">
              <a:xfrm>
                <a:off x="2962" y="3106"/>
                <a:ext cx="308" cy="153"/>
              </a:xfrm>
              <a:custGeom>
                <a:avLst/>
                <a:gdLst>
                  <a:gd name="T0" fmla="*/ 6 w 308"/>
                  <a:gd name="T1" fmla="*/ 0 h 153"/>
                  <a:gd name="T2" fmla="*/ 0 w 308"/>
                  <a:gd name="T3" fmla="*/ 18 h 153"/>
                  <a:gd name="T4" fmla="*/ 21 w 308"/>
                  <a:gd name="T5" fmla="*/ 26 h 153"/>
                  <a:gd name="T6" fmla="*/ 23 w 308"/>
                  <a:gd name="T7" fmla="*/ 18 h 153"/>
                  <a:gd name="T8" fmla="*/ 21 w 308"/>
                  <a:gd name="T9" fmla="*/ 26 h 153"/>
                  <a:gd name="T10" fmla="*/ 38 w 308"/>
                  <a:gd name="T11" fmla="*/ 35 h 153"/>
                  <a:gd name="T12" fmla="*/ 75 w 308"/>
                  <a:gd name="T13" fmla="*/ 52 h 153"/>
                  <a:gd name="T14" fmla="*/ 113 w 308"/>
                  <a:gd name="T15" fmla="*/ 69 h 153"/>
                  <a:gd name="T16" fmla="*/ 150 w 308"/>
                  <a:gd name="T17" fmla="*/ 87 h 153"/>
                  <a:gd name="T18" fmla="*/ 187 w 308"/>
                  <a:gd name="T19" fmla="*/ 104 h 153"/>
                  <a:gd name="T20" fmla="*/ 225 w 308"/>
                  <a:gd name="T21" fmla="*/ 121 h 153"/>
                  <a:gd name="T22" fmla="*/ 225 w 308"/>
                  <a:gd name="T23" fmla="*/ 121 h 153"/>
                  <a:gd name="T24" fmla="*/ 245 w 308"/>
                  <a:gd name="T25" fmla="*/ 130 h 153"/>
                  <a:gd name="T26" fmla="*/ 265 w 308"/>
                  <a:gd name="T27" fmla="*/ 138 h 153"/>
                  <a:gd name="T28" fmla="*/ 268 w 308"/>
                  <a:gd name="T29" fmla="*/ 130 h 153"/>
                  <a:gd name="T30" fmla="*/ 265 w 308"/>
                  <a:gd name="T31" fmla="*/ 138 h 153"/>
                  <a:gd name="T32" fmla="*/ 282 w 308"/>
                  <a:gd name="T33" fmla="*/ 147 h 153"/>
                  <a:gd name="T34" fmla="*/ 282 w 308"/>
                  <a:gd name="T35" fmla="*/ 147 h 153"/>
                  <a:gd name="T36" fmla="*/ 302 w 308"/>
                  <a:gd name="T37" fmla="*/ 153 h 153"/>
                  <a:gd name="T38" fmla="*/ 308 w 308"/>
                  <a:gd name="T39" fmla="*/ 135 h 153"/>
                  <a:gd name="T40" fmla="*/ 288 w 308"/>
                  <a:gd name="T41" fmla="*/ 130 h 153"/>
                  <a:gd name="T42" fmla="*/ 285 w 308"/>
                  <a:gd name="T43" fmla="*/ 138 h 153"/>
                  <a:gd name="T44" fmla="*/ 291 w 308"/>
                  <a:gd name="T45" fmla="*/ 130 h 153"/>
                  <a:gd name="T46" fmla="*/ 273 w 308"/>
                  <a:gd name="T47" fmla="*/ 121 h 153"/>
                  <a:gd name="T48" fmla="*/ 271 w 308"/>
                  <a:gd name="T49" fmla="*/ 121 h 153"/>
                  <a:gd name="T50" fmla="*/ 250 w 308"/>
                  <a:gd name="T51" fmla="*/ 112 h 153"/>
                  <a:gd name="T52" fmla="*/ 230 w 308"/>
                  <a:gd name="T53" fmla="*/ 104 h 153"/>
                  <a:gd name="T54" fmla="*/ 227 w 308"/>
                  <a:gd name="T55" fmla="*/ 112 h 153"/>
                  <a:gd name="T56" fmla="*/ 233 w 308"/>
                  <a:gd name="T57" fmla="*/ 104 h 153"/>
                  <a:gd name="T58" fmla="*/ 196 w 308"/>
                  <a:gd name="T59" fmla="*/ 87 h 153"/>
                  <a:gd name="T60" fmla="*/ 158 w 308"/>
                  <a:gd name="T61" fmla="*/ 69 h 153"/>
                  <a:gd name="T62" fmla="*/ 121 w 308"/>
                  <a:gd name="T63" fmla="*/ 52 h 153"/>
                  <a:gd name="T64" fmla="*/ 84 w 308"/>
                  <a:gd name="T65" fmla="*/ 35 h 153"/>
                  <a:gd name="T66" fmla="*/ 46 w 308"/>
                  <a:gd name="T67" fmla="*/ 18 h 153"/>
                  <a:gd name="T68" fmla="*/ 29 w 308"/>
                  <a:gd name="T69" fmla="*/ 9 h 153"/>
                  <a:gd name="T70" fmla="*/ 26 w 308"/>
                  <a:gd name="T71" fmla="*/ 9 h 153"/>
                  <a:gd name="T72" fmla="*/ 6 w 308"/>
                  <a:gd name="T73" fmla="*/ 0 h 15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08"/>
                  <a:gd name="T112" fmla="*/ 0 h 153"/>
                  <a:gd name="T113" fmla="*/ 308 w 308"/>
                  <a:gd name="T114" fmla="*/ 153 h 15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08" h="153">
                    <a:moveTo>
                      <a:pt x="6" y="0"/>
                    </a:moveTo>
                    <a:lnTo>
                      <a:pt x="0" y="18"/>
                    </a:lnTo>
                    <a:lnTo>
                      <a:pt x="21" y="26"/>
                    </a:lnTo>
                    <a:lnTo>
                      <a:pt x="23" y="18"/>
                    </a:lnTo>
                    <a:lnTo>
                      <a:pt x="21" y="26"/>
                    </a:lnTo>
                    <a:lnTo>
                      <a:pt x="38" y="35"/>
                    </a:lnTo>
                    <a:lnTo>
                      <a:pt x="75" y="52"/>
                    </a:lnTo>
                    <a:lnTo>
                      <a:pt x="113" y="69"/>
                    </a:lnTo>
                    <a:lnTo>
                      <a:pt x="150" y="87"/>
                    </a:lnTo>
                    <a:lnTo>
                      <a:pt x="187" y="104"/>
                    </a:lnTo>
                    <a:lnTo>
                      <a:pt x="225" y="121"/>
                    </a:lnTo>
                    <a:lnTo>
                      <a:pt x="245" y="130"/>
                    </a:lnTo>
                    <a:lnTo>
                      <a:pt x="265" y="138"/>
                    </a:lnTo>
                    <a:lnTo>
                      <a:pt x="268" y="130"/>
                    </a:lnTo>
                    <a:lnTo>
                      <a:pt x="265" y="138"/>
                    </a:lnTo>
                    <a:lnTo>
                      <a:pt x="282" y="147"/>
                    </a:lnTo>
                    <a:lnTo>
                      <a:pt x="302" y="153"/>
                    </a:lnTo>
                    <a:lnTo>
                      <a:pt x="308" y="135"/>
                    </a:lnTo>
                    <a:lnTo>
                      <a:pt x="288" y="130"/>
                    </a:lnTo>
                    <a:lnTo>
                      <a:pt x="285" y="138"/>
                    </a:lnTo>
                    <a:lnTo>
                      <a:pt x="291" y="130"/>
                    </a:lnTo>
                    <a:lnTo>
                      <a:pt x="273" y="121"/>
                    </a:lnTo>
                    <a:lnTo>
                      <a:pt x="271" y="121"/>
                    </a:lnTo>
                    <a:lnTo>
                      <a:pt x="250" y="112"/>
                    </a:lnTo>
                    <a:lnTo>
                      <a:pt x="230" y="104"/>
                    </a:lnTo>
                    <a:lnTo>
                      <a:pt x="227" y="112"/>
                    </a:lnTo>
                    <a:lnTo>
                      <a:pt x="233" y="104"/>
                    </a:lnTo>
                    <a:lnTo>
                      <a:pt x="196" y="87"/>
                    </a:lnTo>
                    <a:lnTo>
                      <a:pt x="158" y="69"/>
                    </a:lnTo>
                    <a:lnTo>
                      <a:pt x="121" y="52"/>
                    </a:lnTo>
                    <a:lnTo>
                      <a:pt x="84" y="35"/>
                    </a:lnTo>
                    <a:lnTo>
                      <a:pt x="46" y="18"/>
                    </a:lnTo>
                    <a:lnTo>
                      <a:pt x="29" y="9"/>
                    </a:lnTo>
                    <a:lnTo>
                      <a:pt x="26" y="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548" name="Freeform 18"/>
              <p:cNvSpPr>
                <a:spLocks/>
              </p:cNvSpPr>
              <p:nvPr/>
            </p:nvSpPr>
            <p:spPr bwMode="black">
              <a:xfrm>
                <a:off x="3264" y="3241"/>
                <a:ext cx="305" cy="107"/>
              </a:xfrm>
              <a:custGeom>
                <a:avLst/>
                <a:gdLst>
                  <a:gd name="T0" fmla="*/ 6 w 305"/>
                  <a:gd name="T1" fmla="*/ 0 h 107"/>
                  <a:gd name="T2" fmla="*/ 0 w 305"/>
                  <a:gd name="T3" fmla="*/ 18 h 107"/>
                  <a:gd name="T4" fmla="*/ 35 w 305"/>
                  <a:gd name="T5" fmla="*/ 32 h 107"/>
                  <a:gd name="T6" fmla="*/ 75 w 305"/>
                  <a:gd name="T7" fmla="*/ 43 h 107"/>
                  <a:gd name="T8" fmla="*/ 112 w 305"/>
                  <a:gd name="T9" fmla="*/ 58 h 107"/>
                  <a:gd name="T10" fmla="*/ 150 w 305"/>
                  <a:gd name="T11" fmla="*/ 69 h 107"/>
                  <a:gd name="T12" fmla="*/ 184 w 305"/>
                  <a:gd name="T13" fmla="*/ 81 h 107"/>
                  <a:gd name="T14" fmla="*/ 187 w 305"/>
                  <a:gd name="T15" fmla="*/ 81 h 107"/>
                  <a:gd name="T16" fmla="*/ 224 w 305"/>
                  <a:gd name="T17" fmla="*/ 89 h 107"/>
                  <a:gd name="T18" fmla="*/ 264 w 305"/>
                  <a:gd name="T19" fmla="*/ 98 h 107"/>
                  <a:gd name="T20" fmla="*/ 302 w 305"/>
                  <a:gd name="T21" fmla="*/ 107 h 107"/>
                  <a:gd name="T22" fmla="*/ 305 w 305"/>
                  <a:gd name="T23" fmla="*/ 89 h 107"/>
                  <a:gd name="T24" fmla="*/ 267 w 305"/>
                  <a:gd name="T25" fmla="*/ 81 h 107"/>
                  <a:gd name="T26" fmla="*/ 227 w 305"/>
                  <a:gd name="T27" fmla="*/ 72 h 107"/>
                  <a:gd name="T28" fmla="*/ 190 w 305"/>
                  <a:gd name="T29" fmla="*/ 63 h 107"/>
                  <a:gd name="T30" fmla="*/ 187 w 305"/>
                  <a:gd name="T31" fmla="*/ 72 h 107"/>
                  <a:gd name="T32" fmla="*/ 190 w 305"/>
                  <a:gd name="T33" fmla="*/ 63 h 107"/>
                  <a:gd name="T34" fmla="*/ 155 w 305"/>
                  <a:gd name="T35" fmla="*/ 52 h 107"/>
                  <a:gd name="T36" fmla="*/ 118 w 305"/>
                  <a:gd name="T37" fmla="*/ 41 h 107"/>
                  <a:gd name="T38" fmla="*/ 81 w 305"/>
                  <a:gd name="T39" fmla="*/ 26 h 107"/>
                  <a:gd name="T40" fmla="*/ 40 w 305"/>
                  <a:gd name="T41" fmla="*/ 15 h 107"/>
                  <a:gd name="T42" fmla="*/ 6 w 305"/>
                  <a:gd name="T43" fmla="*/ 0 h 10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05"/>
                  <a:gd name="T67" fmla="*/ 0 h 107"/>
                  <a:gd name="T68" fmla="*/ 305 w 305"/>
                  <a:gd name="T69" fmla="*/ 107 h 107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05" h="107">
                    <a:moveTo>
                      <a:pt x="6" y="0"/>
                    </a:moveTo>
                    <a:lnTo>
                      <a:pt x="0" y="18"/>
                    </a:lnTo>
                    <a:lnTo>
                      <a:pt x="35" y="32"/>
                    </a:lnTo>
                    <a:lnTo>
                      <a:pt x="75" y="43"/>
                    </a:lnTo>
                    <a:lnTo>
                      <a:pt x="112" y="58"/>
                    </a:lnTo>
                    <a:lnTo>
                      <a:pt x="150" y="69"/>
                    </a:lnTo>
                    <a:lnTo>
                      <a:pt x="184" y="81"/>
                    </a:lnTo>
                    <a:lnTo>
                      <a:pt x="187" y="81"/>
                    </a:lnTo>
                    <a:lnTo>
                      <a:pt x="224" y="89"/>
                    </a:lnTo>
                    <a:lnTo>
                      <a:pt x="264" y="98"/>
                    </a:lnTo>
                    <a:lnTo>
                      <a:pt x="302" y="107"/>
                    </a:lnTo>
                    <a:lnTo>
                      <a:pt x="305" y="89"/>
                    </a:lnTo>
                    <a:lnTo>
                      <a:pt x="267" y="81"/>
                    </a:lnTo>
                    <a:lnTo>
                      <a:pt x="227" y="72"/>
                    </a:lnTo>
                    <a:lnTo>
                      <a:pt x="190" y="63"/>
                    </a:lnTo>
                    <a:lnTo>
                      <a:pt x="187" y="72"/>
                    </a:lnTo>
                    <a:lnTo>
                      <a:pt x="190" y="63"/>
                    </a:lnTo>
                    <a:lnTo>
                      <a:pt x="155" y="52"/>
                    </a:lnTo>
                    <a:lnTo>
                      <a:pt x="118" y="41"/>
                    </a:lnTo>
                    <a:lnTo>
                      <a:pt x="81" y="26"/>
                    </a:lnTo>
                    <a:lnTo>
                      <a:pt x="40" y="15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549" name="Freeform 19"/>
              <p:cNvSpPr>
                <a:spLocks/>
              </p:cNvSpPr>
              <p:nvPr/>
            </p:nvSpPr>
            <p:spPr bwMode="black">
              <a:xfrm>
                <a:off x="3566" y="3330"/>
                <a:ext cx="299" cy="61"/>
              </a:xfrm>
              <a:custGeom>
                <a:avLst/>
                <a:gdLst>
                  <a:gd name="T0" fmla="*/ 3 w 299"/>
                  <a:gd name="T1" fmla="*/ 0 h 61"/>
                  <a:gd name="T2" fmla="*/ 0 w 299"/>
                  <a:gd name="T3" fmla="*/ 18 h 61"/>
                  <a:gd name="T4" fmla="*/ 37 w 299"/>
                  <a:gd name="T5" fmla="*/ 26 h 61"/>
                  <a:gd name="T6" fmla="*/ 37 w 299"/>
                  <a:gd name="T7" fmla="*/ 29 h 61"/>
                  <a:gd name="T8" fmla="*/ 75 w 299"/>
                  <a:gd name="T9" fmla="*/ 35 h 61"/>
                  <a:gd name="T10" fmla="*/ 75 w 299"/>
                  <a:gd name="T11" fmla="*/ 23 h 61"/>
                  <a:gd name="T12" fmla="*/ 75 w 299"/>
                  <a:gd name="T13" fmla="*/ 32 h 61"/>
                  <a:gd name="T14" fmla="*/ 112 w 299"/>
                  <a:gd name="T15" fmla="*/ 41 h 61"/>
                  <a:gd name="T16" fmla="*/ 112 w 299"/>
                  <a:gd name="T17" fmla="*/ 43 h 61"/>
                  <a:gd name="T18" fmla="*/ 149 w 299"/>
                  <a:gd name="T19" fmla="*/ 46 h 61"/>
                  <a:gd name="T20" fmla="*/ 149 w 299"/>
                  <a:gd name="T21" fmla="*/ 35 h 61"/>
                  <a:gd name="T22" fmla="*/ 149 w 299"/>
                  <a:gd name="T23" fmla="*/ 46 h 61"/>
                  <a:gd name="T24" fmla="*/ 187 w 299"/>
                  <a:gd name="T25" fmla="*/ 52 h 61"/>
                  <a:gd name="T26" fmla="*/ 187 w 299"/>
                  <a:gd name="T27" fmla="*/ 52 h 61"/>
                  <a:gd name="T28" fmla="*/ 224 w 299"/>
                  <a:gd name="T29" fmla="*/ 55 h 61"/>
                  <a:gd name="T30" fmla="*/ 261 w 299"/>
                  <a:gd name="T31" fmla="*/ 58 h 61"/>
                  <a:gd name="T32" fmla="*/ 299 w 299"/>
                  <a:gd name="T33" fmla="*/ 61 h 61"/>
                  <a:gd name="T34" fmla="*/ 299 w 299"/>
                  <a:gd name="T35" fmla="*/ 41 h 61"/>
                  <a:gd name="T36" fmla="*/ 261 w 299"/>
                  <a:gd name="T37" fmla="*/ 38 h 61"/>
                  <a:gd name="T38" fmla="*/ 224 w 299"/>
                  <a:gd name="T39" fmla="*/ 35 h 61"/>
                  <a:gd name="T40" fmla="*/ 187 w 299"/>
                  <a:gd name="T41" fmla="*/ 32 h 61"/>
                  <a:gd name="T42" fmla="*/ 187 w 299"/>
                  <a:gd name="T43" fmla="*/ 41 h 61"/>
                  <a:gd name="T44" fmla="*/ 189 w 299"/>
                  <a:gd name="T45" fmla="*/ 32 h 61"/>
                  <a:gd name="T46" fmla="*/ 152 w 299"/>
                  <a:gd name="T47" fmla="*/ 26 h 61"/>
                  <a:gd name="T48" fmla="*/ 149 w 299"/>
                  <a:gd name="T49" fmla="*/ 26 h 61"/>
                  <a:gd name="T50" fmla="*/ 112 w 299"/>
                  <a:gd name="T51" fmla="*/ 23 h 61"/>
                  <a:gd name="T52" fmla="*/ 112 w 299"/>
                  <a:gd name="T53" fmla="*/ 32 h 61"/>
                  <a:gd name="T54" fmla="*/ 115 w 299"/>
                  <a:gd name="T55" fmla="*/ 23 h 61"/>
                  <a:gd name="T56" fmla="*/ 77 w 299"/>
                  <a:gd name="T57" fmla="*/ 15 h 61"/>
                  <a:gd name="T58" fmla="*/ 77 w 299"/>
                  <a:gd name="T59" fmla="*/ 15 h 61"/>
                  <a:gd name="T60" fmla="*/ 40 w 299"/>
                  <a:gd name="T61" fmla="*/ 9 h 61"/>
                  <a:gd name="T62" fmla="*/ 37 w 299"/>
                  <a:gd name="T63" fmla="*/ 18 h 61"/>
                  <a:gd name="T64" fmla="*/ 40 w 299"/>
                  <a:gd name="T65" fmla="*/ 9 h 61"/>
                  <a:gd name="T66" fmla="*/ 3 w 299"/>
                  <a:gd name="T67" fmla="*/ 0 h 61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99"/>
                  <a:gd name="T103" fmla="*/ 0 h 61"/>
                  <a:gd name="T104" fmla="*/ 299 w 299"/>
                  <a:gd name="T105" fmla="*/ 61 h 61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99" h="61">
                    <a:moveTo>
                      <a:pt x="3" y="0"/>
                    </a:moveTo>
                    <a:lnTo>
                      <a:pt x="0" y="18"/>
                    </a:lnTo>
                    <a:lnTo>
                      <a:pt x="37" y="26"/>
                    </a:lnTo>
                    <a:lnTo>
                      <a:pt x="37" y="29"/>
                    </a:lnTo>
                    <a:lnTo>
                      <a:pt x="75" y="35"/>
                    </a:lnTo>
                    <a:lnTo>
                      <a:pt x="75" y="23"/>
                    </a:lnTo>
                    <a:lnTo>
                      <a:pt x="75" y="32"/>
                    </a:lnTo>
                    <a:lnTo>
                      <a:pt x="112" y="41"/>
                    </a:lnTo>
                    <a:lnTo>
                      <a:pt x="112" y="43"/>
                    </a:lnTo>
                    <a:lnTo>
                      <a:pt x="149" y="46"/>
                    </a:lnTo>
                    <a:lnTo>
                      <a:pt x="149" y="35"/>
                    </a:lnTo>
                    <a:lnTo>
                      <a:pt x="149" y="46"/>
                    </a:lnTo>
                    <a:lnTo>
                      <a:pt x="187" y="52"/>
                    </a:lnTo>
                    <a:lnTo>
                      <a:pt x="224" y="55"/>
                    </a:lnTo>
                    <a:lnTo>
                      <a:pt x="261" y="58"/>
                    </a:lnTo>
                    <a:lnTo>
                      <a:pt x="299" y="61"/>
                    </a:lnTo>
                    <a:lnTo>
                      <a:pt x="299" y="41"/>
                    </a:lnTo>
                    <a:lnTo>
                      <a:pt x="261" y="38"/>
                    </a:lnTo>
                    <a:lnTo>
                      <a:pt x="224" y="35"/>
                    </a:lnTo>
                    <a:lnTo>
                      <a:pt x="187" y="32"/>
                    </a:lnTo>
                    <a:lnTo>
                      <a:pt x="187" y="41"/>
                    </a:lnTo>
                    <a:lnTo>
                      <a:pt x="189" y="32"/>
                    </a:lnTo>
                    <a:lnTo>
                      <a:pt x="152" y="26"/>
                    </a:lnTo>
                    <a:lnTo>
                      <a:pt x="149" y="26"/>
                    </a:lnTo>
                    <a:lnTo>
                      <a:pt x="112" y="23"/>
                    </a:lnTo>
                    <a:lnTo>
                      <a:pt x="112" y="32"/>
                    </a:lnTo>
                    <a:lnTo>
                      <a:pt x="115" y="23"/>
                    </a:lnTo>
                    <a:lnTo>
                      <a:pt x="77" y="15"/>
                    </a:lnTo>
                    <a:lnTo>
                      <a:pt x="40" y="9"/>
                    </a:lnTo>
                    <a:lnTo>
                      <a:pt x="37" y="18"/>
                    </a:lnTo>
                    <a:lnTo>
                      <a:pt x="40" y="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550" name="Freeform 20"/>
              <p:cNvSpPr>
                <a:spLocks/>
              </p:cNvSpPr>
              <p:nvPr/>
            </p:nvSpPr>
            <p:spPr bwMode="black">
              <a:xfrm>
                <a:off x="3865" y="3371"/>
                <a:ext cx="301" cy="25"/>
              </a:xfrm>
              <a:custGeom>
                <a:avLst/>
                <a:gdLst>
                  <a:gd name="T0" fmla="*/ 3 w 301"/>
                  <a:gd name="T1" fmla="*/ 0 h 25"/>
                  <a:gd name="T2" fmla="*/ 0 w 301"/>
                  <a:gd name="T3" fmla="*/ 20 h 25"/>
                  <a:gd name="T4" fmla="*/ 20 w 301"/>
                  <a:gd name="T5" fmla="*/ 23 h 25"/>
                  <a:gd name="T6" fmla="*/ 20 w 301"/>
                  <a:gd name="T7" fmla="*/ 23 h 25"/>
                  <a:gd name="T8" fmla="*/ 37 w 301"/>
                  <a:gd name="T9" fmla="*/ 23 h 25"/>
                  <a:gd name="T10" fmla="*/ 77 w 301"/>
                  <a:gd name="T11" fmla="*/ 25 h 25"/>
                  <a:gd name="T12" fmla="*/ 112 w 301"/>
                  <a:gd name="T13" fmla="*/ 25 h 25"/>
                  <a:gd name="T14" fmla="*/ 149 w 301"/>
                  <a:gd name="T15" fmla="*/ 25 h 25"/>
                  <a:gd name="T16" fmla="*/ 189 w 301"/>
                  <a:gd name="T17" fmla="*/ 25 h 25"/>
                  <a:gd name="T18" fmla="*/ 227 w 301"/>
                  <a:gd name="T19" fmla="*/ 25 h 25"/>
                  <a:gd name="T20" fmla="*/ 264 w 301"/>
                  <a:gd name="T21" fmla="*/ 25 h 25"/>
                  <a:gd name="T22" fmla="*/ 301 w 301"/>
                  <a:gd name="T23" fmla="*/ 25 h 25"/>
                  <a:gd name="T24" fmla="*/ 301 w 301"/>
                  <a:gd name="T25" fmla="*/ 5 h 25"/>
                  <a:gd name="T26" fmla="*/ 264 w 301"/>
                  <a:gd name="T27" fmla="*/ 5 h 25"/>
                  <a:gd name="T28" fmla="*/ 227 w 301"/>
                  <a:gd name="T29" fmla="*/ 5 h 25"/>
                  <a:gd name="T30" fmla="*/ 189 w 301"/>
                  <a:gd name="T31" fmla="*/ 5 h 25"/>
                  <a:gd name="T32" fmla="*/ 149 w 301"/>
                  <a:gd name="T33" fmla="*/ 5 h 25"/>
                  <a:gd name="T34" fmla="*/ 112 w 301"/>
                  <a:gd name="T35" fmla="*/ 5 h 25"/>
                  <a:gd name="T36" fmla="*/ 77 w 301"/>
                  <a:gd name="T37" fmla="*/ 5 h 25"/>
                  <a:gd name="T38" fmla="*/ 37 w 301"/>
                  <a:gd name="T39" fmla="*/ 2 h 25"/>
                  <a:gd name="T40" fmla="*/ 20 w 301"/>
                  <a:gd name="T41" fmla="*/ 2 h 25"/>
                  <a:gd name="T42" fmla="*/ 20 w 301"/>
                  <a:gd name="T43" fmla="*/ 11 h 25"/>
                  <a:gd name="T44" fmla="*/ 23 w 301"/>
                  <a:gd name="T45" fmla="*/ 2 h 25"/>
                  <a:gd name="T46" fmla="*/ 3 w 301"/>
                  <a:gd name="T47" fmla="*/ 0 h 2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301"/>
                  <a:gd name="T73" fmla="*/ 0 h 25"/>
                  <a:gd name="T74" fmla="*/ 301 w 301"/>
                  <a:gd name="T75" fmla="*/ 25 h 25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301" h="25">
                    <a:moveTo>
                      <a:pt x="3" y="0"/>
                    </a:moveTo>
                    <a:lnTo>
                      <a:pt x="0" y="20"/>
                    </a:lnTo>
                    <a:lnTo>
                      <a:pt x="20" y="23"/>
                    </a:lnTo>
                    <a:lnTo>
                      <a:pt x="37" y="23"/>
                    </a:lnTo>
                    <a:lnTo>
                      <a:pt x="77" y="25"/>
                    </a:lnTo>
                    <a:lnTo>
                      <a:pt x="112" y="25"/>
                    </a:lnTo>
                    <a:lnTo>
                      <a:pt x="149" y="25"/>
                    </a:lnTo>
                    <a:lnTo>
                      <a:pt x="189" y="25"/>
                    </a:lnTo>
                    <a:lnTo>
                      <a:pt x="227" y="25"/>
                    </a:lnTo>
                    <a:lnTo>
                      <a:pt x="264" y="25"/>
                    </a:lnTo>
                    <a:lnTo>
                      <a:pt x="301" y="25"/>
                    </a:lnTo>
                    <a:lnTo>
                      <a:pt x="301" y="5"/>
                    </a:lnTo>
                    <a:lnTo>
                      <a:pt x="264" y="5"/>
                    </a:lnTo>
                    <a:lnTo>
                      <a:pt x="227" y="5"/>
                    </a:lnTo>
                    <a:lnTo>
                      <a:pt x="189" y="5"/>
                    </a:lnTo>
                    <a:lnTo>
                      <a:pt x="149" y="5"/>
                    </a:lnTo>
                    <a:lnTo>
                      <a:pt x="112" y="5"/>
                    </a:lnTo>
                    <a:lnTo>
                      <a:pt x="77" y="5"/>
                    </a:lnTo>
                    <a:lnTo>
                      <a:pt x="37" y="2"/>
                    </a:lnTo>
                    <a:lnTo>
                      <a:pt x="20" y="2"/>
                    </a:lnTo>
                    <a:lnTo>
                      <a:pt x="20" y="11"/>
                    </a:lnTo>
                    <a:lnTo>
                      <a:pt x="2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2536" name="Line 21"/>
            <p:cNvSpPr>
              <a:spLocks noChangeShapeType="1"/>
            </p:cNvSpPr>
            <p:nvPr/>
          </p:nvSpPr>
          <p:spPr bwMode="black">
            <a:xfrm>
              <a:off x="4329" y="1534"/>
              <a:ext cx="10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537" name="Text Box 22"/>
            <p:cNvSpPr txBox="1">
              <a:spLocks noChangeArrowheads="1"/>
            </p:cNvSpPr>
            <p:nvPr/>
          </p:nvSpPr>
          <p:spPr bwMode="black">
            <a:xfrm>
              <a:off x="4481" y="1522"/>
              <a:ext cx="8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1800">
                  <a:latin typeface="Arial" charset="0"/>
                </a:rPr>
                <a:t>Effect size</a:t>
              </a:r>
            </a:p>
          </p:txBody>
        </p:sp>
        <p:sp>
          <p:nvSpPr>
            <p:cNvPr id="22538" name="Line 23"/>
            <p:cNvSpPr>
              <a:spLocks noChangeShapeType="1"/>
            </p:cNvSpPr>
            <p:nvPr/>
          </p:nvSpPr>
          <p:spPr bwMode="black">
            <a:xfrm flipV="1">
              <a:off x="4878" y="1242"/>
              <a:ext cx="0" cy="268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6"/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6271D6B-AB27-48B9-B3BB-D14C64CCDF3C}" type="slidenum">
              <a:rPr lang="en-GB"/>
              <a:pPr/>
              <a:t>14</a:t>
            </a:fld>
            <a:endParaRPr lang="en-GB"/>
          </a:p>
        </p:txBody>
      </p:sp>
      <p:sp>
        <p:nvSpPr>
          <p:cNvPr id="5126" name="Rectangle 2"/>
          <p:cNvSpPr>
            <a:spLocks noChangeArrowheads="1"/>
          </p:cNvSpPr>
          <p:nvPr/>
        </p:nvSpPr>
        <p:spPr bwMode="auto">
          <a:xfrm>
            <a:off x="474663" y="166688"/>
            <a:ext cx="81407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sz="4400" b="1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5127" name="Text Box 5"/>
          <p:cNvSpPr txBox="1">
            <a:spLocks noChangeArrowheads="1"/>
          </p:cNvSpPr>
          <p:nvPr/>
        </p:nvSpPr>
        <p:spPr bwMode="auto">
          <a:xfrm>
            <a:off x="217488" y="1820863"/>
            <a:ext cx="81041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dirty="0">
                <a:cs typeface="Times New Roman" pitchFamily="18" charset="0"/>
              </a:rPr>
              <a:t>Random-effects estimate:</a:t>
            </a: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217488" y="2753007"/>
            <a:ext cx="1328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dirty="0">
                <a:cs typeface="Times New Roman" pitchFamily="18" charset="0"/>
              </a:rPr>
              <a:t>where</a:t>
            </a:r>
            <a:endParaRPr lang="en-GB" dirty="0"/>
          </a:p>
        </p:txBody>
      </p:sp>
      <p:sp>
        <p:nvSpPr>
          <p:cNvPr id="5130" name="Rectangle 1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Random-effects meta-analysis (3)</a:t>
            </a: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173734" y="4620721"/>
            <a:ext cx="65994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dirty="0">
                <a:cs typeface="Times New Roman" pitchFamily="18" charset="0"/>
              </a:rPr>
              <a:t>95% confidence interval </a:t>
            </a:r>
            <a:r>
              <a:rPr lang="en-AU" dirty="0"/>
              <a:t>for the summary estimate: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73450" y="1506614"/>
                <a:ext cx="2143125" cy="13489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3200" i="0" smtClean="0">
                          <a:latin typeface="Calibri" charset="0"/>
                          <a:ea typeface="Calibri" charset="0"/>
                          <a:cs typeface="Calibri" charset="0"/>
                        </a:rPr>
                        <m:t>μ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libri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mr-IN" sz="32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3200" i="1">
                                      <a:latin typeface="Calibri" charset="0"/>
                                      <a:ea typeface="Calibri" charset="0"/>
                                      <a:cs typeface="Calibri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3200" i="1">
                                      <a:latin typeface="Calibri" charset="0"/>
                                      <a:ea typeface="Calibri" charset="0"/>
                                      <a:cs typeface="Calibri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m:rPr>
                                      <m:nor/>
                                    </m:rPr>
                                    <a:rPr lang="en-US" sz="3200" i="1">
                                      <a:latin typeface="Calibri" charset="0"/>
                                      <a:ea typeface="Calibri" charset="0"/>
                                      <a:cs typeface="Calibri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3200" i="1">
                                      <a:latin typeface="Calibri" charset="0"/>
                                      <a:ea typeface="Calibri" charset="0"/>
                                      <a:cs typeface="Calibri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3200" i="1">
                                      <a:latin typeface="Calibri" charset="0"/>
                                      <a:ea typeface="Calibri" charset="0"/>
                                      <a:cs typeface="Calibri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mr-IN" sz="32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3200" b="0" i="1" smtClean="0">
                                      <a:latin typeface="Calibri" charset="0"/>
                                      <a:ea typeface="Calibri" charset="0"/>
                                      <a:cs typeface="Calibri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3200" b="0" i="1" smtClean="0">
                                      <a:latin typeface="Calibri" charset="0"/>
                                      <a:ea typeface="Calibri" charset="0"/>
                                      <a:cs typeface="Calibri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m:rPr>
                                      <m:nor/>
                                    </m:rPr>
                                    <a:rPr lang="en-US" sz="3200" b="0" i="1" smtClean="0">
                                      <a:latin typeface="Calibri" charset="0"/>
                                      <a:ea typeface="Calibri" charset="0"/>
                                      <a:cs typeface="Calibri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GB" sz="3200" i="1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450" y="1506614"/>
                <a:ext cx="2143125" cy="13489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74078" y="2498815"/>
                <a:ext cx="2143125" cy="1081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3200" i="1">
                              <a:latin typeface="Calibri" charset="0"/>
                              <a:ea typeface="Calibri" charset="0"/>
                              <a:cs typeface="Calibri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3200" i="1">
                              <a:latin typeface="Calibri" charset="0"/>
                              <a:ea typeface="Calibri" charset="0"/>
                              <a:cs typeface="Calibri" charset="0"/>
                            </a:rPr>
                            <m:t>i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3200" i="1">
                              <a:latin typeface="Calibri" charset="0"/>
                              <a:ea typeface="Calibri" charset="0"/>
                              <a:cs typeface="Calibri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3200" b="0" i="0" smtClean="0">
                          <a:latin typeface="Calibri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3200" b="0" i="1" smtClean="0">
                                  <a:latin typeface="Calibri" charset="0"/>
                                  <a:ea typeface="Calibri" charset="0"/>
                                  <a:cs typeface="Calibri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3200" b="0" i="1" smtClean="0">
                                  <a:latin typeface="Calibri" charset="0"/>
                                  <a:ea typeface="Calibri" charset="0"/>
                                  <a:cs typeface="Calibri" charset="0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200" b="0" i="1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l-GR" sz="3200" b="0" i="1" smtClean="0">
                                  <a:latin typeface="Calibri" charset="0"/>
                                  <a:ea typeface="Calibri" charset="0"/>
                                  <a:cs typeface="Calibri" charset="0"/>
                                </a:rPr>
                                <m:t>τ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l-GR" sz="3200" b="0" i="1" smtClean="0">
                                  <a:latin typeface="Calibri" charset="0"/>
                                  <a:ea typeface="Calibri" charset="0"/>
                                  <a:cs typeface="Calibri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3200" i="1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078" y="2498815"/>
                <a:ext cx="2143125" cy="10812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040257" y="5158180"/>
                <a:ext cx="6458648" cy="1183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>
                          <a:latin typeface="Calibri" charset="0"/>
                          <a:ea typeface="Calibri" charset="0"/>
                          <a:cs typeface="Calibri" charset="0"/>
                        </a:rPr>
                        <m:t>μ</m:t>
                      </m:r>
                      <m:r>
                        <m:rPr>
                          <m:nor/>
                        </m:rPr>
                        <a:rPr lang="el-GR">
                          <a:latin typeface="Calibri" charset="0"/>
                          <a:ea typeface="Calibri" charset="0"/>
                          <a:cs typeface="Calibri" charset="0"/>
                        </a:rPr>
                        <m:t>−1.96</m:t>
                      </m:r>
                      <m:rad>
                        <m:radPr>
                          <m:degHide m:val="on"/>
                          <m:ctrlPr>
                            <a:rPr lang="el-GR" i="1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l-GR" i="1">
                              <a:latin typeface="Calibri" charset="0"/>
                              <a:ea typeface="Calibri" charset="0"/>
                              <a:cs typeface="Calibri" charset="0"/>
                            </a:rPr>
                            <m:t>1/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i="1">
                                      <a:latin typeface="Calibri" charset="0"/>
                                      <a:ea typeface="Calibri" charset="0"/>
                                      <a:cs typeface="Calibri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1">
                                      <a:latin typeface="Calibri" charset="0"/>
                                      <a:ea typeface="Calibri" charset="0"/>
                                      <a:cs typeface="Calibri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m:rPr>
                                      <m:nor/>
                                    </m:rPr>
                                    <a:rPr lang="en-US" i="1">
                                      <a:latin typeface="Calibri" charset="0"/>
                                      <a:ea typeface="Calibri" charset="0"/>
                                      <a:cs typeface="Calibri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  <m:r>
                        <m:rPr>
                          <m:nor/>
                        </m:rPr>
                        <a:rPr lang="en-US" i="1">
                          <a:latin typeface="Calibri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libri" charset="0"/>
                          <a:ea typeface="Calibri" charset="0"/>
                          <a:cs typeface="Calibri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latin typeface="Calibri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l-GR">
                          <a:latin typeface="Calibri" charset="0"/>
                          <a:ea typeface="Calibri" charset="0"/>
                          <a:cs typeface="Calibri" charset="0"/>
                        </a:rPr>
                        <m:t>μ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libri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l-GR">
                          <a:latin typeface="Calibri" charset="0"/>
                          <a:ea typeface="Calibri" charset="0"/>
                          <a:cs typeface="Calibri" charset="0"/>
                        </a:rPr>
                        <m:t>1.96</m:t>
                      </m:r>
                      <m:rad>
                        <m:radPr>
                          <m:degHide m:val="on"/>
                          <m:ctrlPr>
                            <a:rPr lang="el-GR" i="1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l-GR" i="1">
                              <a:latin typeface="Calibri" charset="0"/>
                              <a:ea typeface="Calibri" charset="0"/>
                              <a:cs typeface="Calibri" charset="0"/>
                            </a:rPr>
                            <m:t>1/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i="1">
                                      <a:latin typeface="Calibri" charset="0"/>
                                      <a:ea typeface="Calibri" charset="0"/>
                                      <a:cs typeface="Calibri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i="1">
                                      <a:latin typeface="Calibri" charset="0"/>
                                      <a:ea typeface="Calibri" charset="0"/>
                                      <a:cs typeface="Calibri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m:rPr>
                                      <m:nor/>
                                    </m:rPr>
                                    <a:rPr lang="en-US" i="1">
                                      <a:latin typeface="Calibri" charset="0"/>
                                      <a:ea typeface="Calibri" charset="0"/>
                                      <a:cs typeface="Calibri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57" y="5158180"/>
                <a:ext cx="6458648" cy="118352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73734" y="3960237"/>
                <a:ext cx="6200775" cy="843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AU" dirty="0"/>
                  <a:t>A standard error is: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libri" charset="0"/>
                        <a:ea typeface="Calibri" charset="0"/>
                        <a:cs typeface="Calibri" charset="0"/>
                      </a:rPr>
                      <m:t>SE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>
                            <a:latin typeface="Calibri" charset="0"/>
                            <a:ea typeface="Calibri" charset="0"/>
                            <a:cs typeface="Calibri" charset="0"/>
                          </a:rPr>
                          <m:t>μ</m:t>
                        </m:r>
                      </m:e>
                    </m:d>
                    <m:r>
                      <m:rPr>
                        <m:nor/>
                      </m:rPr>
                      <a:rPr lang="el-GR">
                        <a:latin typeface="Calibri" charset="0"/>
                        <a:ea typeface="Calibri" charset="0"/>
                        <a:cs typeface="Calibri" charset="0"/>
                      </a:rPr>
                      <m:t>=</m:t>
                    </m:r>
                  </m:oMath>
                </a14:m>
                <a:r>
                  <a:rPr lang="el-GR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l-GR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l-GR" i="1">
                            <a:latin typeface="Calibri" charset="0"/>
                            <a:ea typeface="Calibri" charset="0"/>
                            <a:cs typeface="Calibri" charset="0"/>
                          </a:rPr>
                          <m:t>1/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l-GR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nor/>
                                  </m:rPr>
                                  <a:rPr lang="en-US" i="1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i="1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i</m:t>
                                </m:r>
                              </m:sub>
                              <m:sup>
                                <m:r>
                                  <m:rPr>
                                    <m:nor/>
                                  </m:rPr>
                                  <a:rPr lang="en-US" i="1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4" y="3960237"/>
                <a:ext cx="6200775" cy="843885"/>
              </a:xfrm>
              <a:prstGeom prst="rect">
                <a:avLst/>
              </a:prstGeom>
              <a:blipFill rotWithShape="0">
                <a:blip r:embed="rId6"/>
                <a:stretch>
                  <a:fillRect l="-1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B7F650-8D5A-4EC4-B577-D3B34BF065B9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2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fld id="{D6DE3F43-156D-4F30-A566-B8E699F68216}" type="slidenum">
              <a:rPr lang="en-GB"/>
              <a:pPr/>
              <a:t>16</a:t>
            </a:fld>
            <a:endParaRPr lang="en-GB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Identifying heterogeneity : test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667" name="Text Box 3"/>
              <p:cNvSpPr txBox="1">
                <a:spLocks noChangeArrowheads="1"/>
              </p:cNvSpPr>
              <p:nvPr/>
            </p:nvSpPr>
            <p:spPr bwMode="auto">
              <a:xfrm>
                <a:off x="249238" y="1508125"/>
                <a:ext cx="8659812" cy="14928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93675" indent="-193675">
                  <a:spcBef>
                    <a:spcPct val="50000"/>
                  </a:spcBef>
                  <a:buFontTx/>
                  <a:buChar char="•"/>
                </a:pPr>
                <a:r>
                  <a:rPr lang="en-GB" dirty="0">
                    <a:cs typeface="Times New Roman" pitchFamily="18" charset="0"/>
                  </a:rPr>
                  <a:t>To test the null hypothesis that the true treatment effect is the same in all studies we can calculate a </a:t>
                </a:r>
                <a:r>
                  <a:rPr lang="en-GB" i="1" dirty="0">
                    <a:cs typeface="Times New Roman" pitchFamily="18" charset="0"/>
                  </a:rPr>
                  <a:t>heterogeneity statistic</a:t>
                </a:r>
                <a:r>
                  <a:rPr lang="en-GB" dirty="0">
                    <a:cs typeface="Times New Roman" pitchFamily="18" charset="0"/>
                  </a:rPr>
                  <a:t>:</a:t>
                </a:r>
              </a:p>
              <a:p>
                <a:pPr algn="ctr"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>
                        <a:latin typeface="Calibri" charset="0"/>
                        <a:ea typeface="Calibri" charset="0"/>
                        <a:cs typeface="Calibri" charset="0"/>
                      </a:rPr>
                      <m:t>Q</m:t>
                    </m:r>
                    <m:r>
                      <m:rPr>
                        <m:nor/>
                      </m:rPr>
                      <a:rPr lang="en-US" i="1">
                        <a:latin typeface="Calibri" charset="0"/>
                        <a:ea typeface="Calibri" charset="0"/>
                        <a:cs typeface="Calibri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i="1">
                                <a:latin typeface="Calibri" charset="0"/>
                                <a:ea typeface="Calibri" charset="0"/>
                                <a:cs typeface="Calibri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1">
                                <a:latin typeface="Calibri" charset="0"/>
                                <a:ea typeface="Calibri" charset="0"/>
                                <a:cs typeface="Calibri" charset="0"/>
                              </a:rPr>
                              <m:t>i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i="1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i="1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i="1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i="1">
                                <a:latin typeface="Calibri" charset="0"/>
                                <a:ea typeface="Calibri" charset="0"/>
                                <a:cs typeface="Calibri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l-GR" i="1">
                                <a:latin typeface="Calibri" charset="0"/>
                                <a:ea typeface="Calibri" charset="0"/>
                                <a:cs typeface="Calibri" charset="0"/>
                              </a:rPr>
                              <m:t>μ</m:t>
                            </m:r>
                            <m:r>
                              <m:rPr>
                                <m:nor/>
                              </m:rPr>
                              <a:rPr lang="en-US" i="1">
                                <a:latin typeface="Calibri" charset="0"/>
                                <a:ea typeface="Calibri" charset="0"/>
                                <a:cs typeface="Calibri" charset="0"/>
                              </a:rPr>
                              <m:t>)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i="1">
                                <a:latin typeface="Calibri" charset="0"/>
                                <a:ea typeface="Calibri" charset="0"/>
                                <a:cs typeface="Calibri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11366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238" y="1508125"/>
                <a:ext cx="8659812" cy="1492845"/>
              </a:xfrm>
              <a:prstGeom prst="rect">
                <a:avLst/>
              </a:prstGeom>
              <a:blipFill rotWithShape="0">
                <a:blip r:embed="rId3"/>
                <a:stretch>
                  <a:fillRect l="-1127" t="-367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669" name="Text Box 5"/>
              <p:cNvSpPr txBox="1">
                <a:spLocks noChangeArrowheads="1"/>
              </p:cNvSpPr>
              <p:nvPr/>
            </p:nvSpPr>
            <p:spPr bwMode="auto">
              <a:xfrm>
                <a:off x="373063" y="3558312"/>
                <a:ext cx="8770937" cy="24929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93675" indent="-193675">
                  <a:spcBef>
                    <a:spcPct val="50000"/>
                  </a:spcBef>
                  <a:buFontTx/>
                  <a:buChar char="•"/>
                </a:pPr>
                <a:r>
                  <a:rPr lang="en-GB" dirty="0">
                    <a:cs typeface="Times New Roman" pitchFamily="18" charset="0"/>
                  </a:rPr>
                  <a:t>To calculate a P</a:t>
                </a:r>
                <a:r>
                  <a:rPr lang="en-GB" i="1" dirty="0">
                    <a:cs typeface="Times New Roman" pitchFamily="18" charset="0"/>
                  </a:rPr>
                  <a:t> </a:t>
                </a:r>
                <a:r>
                  <a:rPr lang="en-GB" dirty="0">
                    <a:cs typeface="Times New Roman" pitchFamily="18" charset="0"/>
                  </a:rPr>
                  <a:t>value, </a:t>
                </a:r>
                <a:r>
                  <a:rPr lang="en-GB" i="1" dirty="0">
                    <a:cs typeface="Times New Roman" pitchFamily="18" charset="0"/>
                  </a:rPr>
                  <a:t>Q</a:t>
                </a:r>
                <a:r>
                  <a:rPr lang="en-GB" dirty="0">
                    <a:cs typeface="Times New Roman" pitchFamily="18" charset="0"/>
                  </a:rPr>
                  <a:t> is compared with the </a:t>
                </a:r>
                <a:r>
                  <a:rPr lang="en-GB" i="1" dirty="0">
                    <a:cs typeface="Times New Roman" pitchFamily="18" charset="0"/>
                    <a:sym typeface="Symbol" pitchFamily="18" charset="2"/>
                  </a:rPr>
                  <a:t></a:t>
                </a:r>
                <a:r>
                  <a:rPr lang="en-GB" baseline="30000" dirty="0">
                    <a:cs typeface="Times New Roman" pitchFamily="18" charset="0"/>
                    <a:sym typeface="Symbol" pitchFamily="18" charset="2"/>
                  </a:rPr>
                  <a:t>2</a:t>
                </a:r>
                <a:r>
                  <a:rPr lang="en-GB" dirty="0">
                    <a:cs typeface="Times New Roman" pitchFamily="18" charset="0"/>
                    <a:sym typeface="Symbol" pitchFamily="18" charset="2"/>
                  </a:rPr>
                  <a:t> </a:t>
                </a:r>
                <a:r>
                  <a:rPr lang="en-GB" dirty="0">
                    <a:cs typeface="Times New Roman" pitchFamily="18" charset="0"/>
                  </a:rPr>
                  <a:t>distribution on </a:t>
                </a:r>
                <a:br>
                  <a:rPr lang="en-GB" dirty="0">
                    <a:cs typeface="Times New Roman" pitchFamily="18" charset="0"/>
                  </a:rPr>
                </a:br>
                <a:r>
                  <a:rPr lang="en-GB" dirty="0">
                    <a:cs typeface="Times New Roman" pitchFamily="18" charset="0"/>
                  </a:rPr>
                  <a:t>(</a:t>
                </a:r>
                <a:r>
                  <a:rPr lang="en-GB" i="1" dirty="0">
                    <a:cs typeface="Times New Roman" pitchFamily="18" charset="0"/>
                  </a:rPr>
                  <a:t>k – </a:t>
                </a:r>
                <a:r>
                  <a:rPr lang="en-GB" dirty="0">
                    <a:cs typeface="Times New Roman" pitchFamily="18" charset="0"/>
                  </a:rPr>
                  <a:t>1) degrees of freedom (</a:t>
                </a:r>
                <a:r>
                  <a:rPr lang="en-GB" i="1" dirty="0">
                    <a:cs typeface="Times New Roman" pitchFamily="18" charset="0"/>
                  </a:rPr>
                  <a:t>k</a:t>
                </a:r>
                <a:r>
                  <a:rPr lang="en-GB" dirty="0">
                    <a:cs typeface="Times New Roman" pitchFamily="18" charset="0"/>
                  </a:rPr>
                  <a:t> is no. of studies).</a:t>
                </a:r>
              </a:p>
              <a:p>
                <a:pPr marL="193675" indent="-193675">
                  <a:spcBef>
                    <a:spcPct val="50000"/>
                  </a:spcBef>
                  <a:buFontTx/>
                  <a:buChar char="•"/>
                </a:pPr>
                <a:r>
                  <a:rPr lang="en-GB" dirty="0">
                    <a:cs typeface="Times New Roman" pitchFamily="18" charset="0"/>
                  </a:rPr>
                  <a:t>The greater the average weighted squared distance between the individual study log risk 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>
                            <a:latin typeface="Calibri" charset="0"/>
                            <a:ea typeface="Calibri" charset="0"/>
                            <a:cs typeface="Calibri" charset="0"/>
                          </a:rPr>
                          <m:t>y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1">
                            <a:latin typeface="Calibri" charset="0"/>
                            <a:ea typeface="Calibri" charset="0"/>
                            <a:cs typeface="Calibri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GB" dirty="0">
                    <a:cs typeface="Times New Roman" pitchFamily="18" charset="0"/>
                  </a:rPr>
                  <a:t> and the summary log risk ratio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i="1">
                        <a:latin typeface="Calibri" charset="0"/>
                        <a:ea typeface="Calibri" charset="0"/>
                        <a:cs typeface="Calibri" charset="0"/>
                      </a:rPr>
                      <m:t>μ</m:t>
                    </m:r>
                  </m:oMath>
                </a14:m>
                <a:r>
                  <a:rPr lang="en-GB" dirty="0">
                    <a:cs typeface="Times New Roman" pitchFamily="18" charset="0"/>
                  </a:rPr>
                  <a:t>, the more evidence against the null hypothesis that the true treatment effect is the same in all studies.</a:t>
                </a:r>
              </a:p>
            </p:txBody>
          </p:sp>
        </mc:Choice>
        <mc:Fallback xmlns="">
          <p:sp>
            <p:nvSpPr>
              <p:cNvPr id="113669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3063" y="3558312"/>
                <a:ext cx="8770937" cy="2492990"/>
              </a:xfrm>
              <a:prstGeom prst="rect">
                <a:avLst/>
              </a:prstGeom>
              <a:blipFill rotWithShape="0">
                <a:blip r:embed="rId4"/>
                <a:stretch>
                  <a:fillRect l="-1112" t="-2445" b="-48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fld id="{F9BBF0E3-04CA-4269-B1FE-20D0DF14C317}" type="slidenum">
              <a:rPr lang="en-GB"/>
              <a:pPr/>
              <a:t>17</a:t>
            </a:fld>
            <a:endParaRPr lang="en-GB"/>
          </a:p>
        </p:txBody>
      </p:sp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Identifying heterogeneity: </a:t>
            </a:r>
            <a:r>
              <a:rPr lang="el-GR" i="1" dirty="0">
                <a:latin typeface="Calibri" charset="0"/>
                <a:ea typeface="Calibri" charset="0"/>
                <a:cs typeface="Calibri" charset="0"/>
              </a:rPr>
              <a:t>τ</a:t>
            </a:r>
            <a:r>
              <a:rPr lang="en-GB" baseline="30000" dirty="0"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14450"/>
            <a:ext cx="8839200" cy="48672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dirty="0"/>
              <a:t>The between-studies variance, </a:t>
            </a:r>
            <a:r>
              <a:rPr lang="el-GR" i="1" dirty="0">
                <a:latin typeface="Calibri" charset="0"/>
                <a:ea typeface="Calibri" charset="0"/>
                <a:cs typeface="Calibri" charset="0"/>
              </a:rPr>
              <a:t>τ</a:t>
            </a:r>
            <a:r>
              <a:rPr lang="en-GB" baseline="30000" dirty="0"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dirty="0"/>
              <a:t>is estimated as part of the random-effects meta-analysis</a:t>
            </a:r>
          </a:p>
          <a:p>
            <a:pPr>
              <a:lnSpc>
                <a:spcPct val="90000"/>
              </a:lnSpc>
            </a:pPr>
            <a:r>
              <a:rPr lang="en-GB" dirty="0"/>
              <a:t>It provides a useful measure of the true extent of heterogeneity across studies</a:t>
            </a:r>
          </a:p>
          <a:p>
            <a:pPr>
              <a:lnSpc>
                <a:spcPct val="90000"/>
              </a:lnSpc>
            </a:pPr>
            <a:r>
              <a:rPr lang="en-GB" dirty="0"/>
              <a:t>Methods to estimate </a:t>
            </a:r>
            <a:r>
              <a:rPr lang="el-GR" i="1" dirty="0">
                <a:latin typeface="Calibri" charset="0"/>
                <a:ea typeface="Calibri" charset="0"/>
                <a:cs typeface="Calibri" charset="0"/>
              </a:rPr>
              <a:t>τ</a:t>
            </a:r>
            <a:r>
              <a:rPr lang="en-GB" baseline="30000" dirty="0"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 </a:t>
            </a:r>
            <a:endParaRPr lang="en-GB" dirty="0"/>
          </a:p>
          <a:p>
            <a:pPr lvl="1">
              <a:lnSpc>
                <a:spcPct val="90000"/>
              </a:lnSpc>
            </a:pPr>
            <a:r>
              <a:rPr lang="en-GB" b="1" dirty="0" err="1"/>
              <a:t>DerSimonian</a:t>
            </a:r>
            <a:r>
              <a:rPr lang="en-GB" b="1" dirty="0"/>
              <a:t> and Laird </a:t>
            </a:r>
            <a:r>
              <a:rPr lang="en-GB" dirty="0"/>
              <a:t>estimator is default; </a:t>
            </a:r>
            <a:r>
              <a:rPr lang="en-GB" dirty="0" err="1"/>
              <a:t>method.tau</a:t>
            </a:r>
            <a:r>
              <a:rPr lang="en-GB" dirty="0"/>
              <a:t>="DL”</a:t>
            </a:r>
          </a:p>
          <a:p>
            <a:pPr lvl="1">
              <a:lnSpc>
                <a:spcPct val="90000"/>
              </a:lnSpc>
            </a:pPr>
            <a:r>
              <a:rPr lang="en-GB" b="1" dirty="0" err="1"/>
              <a:t>Paule-Mandel</a:t>
            </a:r>
            <a:r>
              <a:rPr lang="en-GB" dirty="0" err="1"/>
              <a:t>;method.tau</a:t>
            </a:r>
            <a:r>
              <a:rPr lang="en-GB" dirty="0"/>
              <a:t>="PM"(</a:t>
            </a:r>
            <a:r>
              <a:rPr lang="en-GB" dirty="0" err="1"/>
              <a:t>Paule</a:t>
            </a:r>
            <a:r>
              <a:rPr lang="el-GR" dirty="0"/>
              <a:t> </a:t>
            </a:r>
            <a:r>
              <a:rPr lang="en-GB" dirty="0"/>
              <a:t>and</a:t>
            </a:r>
            <a:r>
              <a:rPr lang="el-GR" dirty="0"/>
              <a:t> </a:t>
            </a:r>
            <a:r>
              <a:rPr lang="en-GB" dirty="0"/>
              <a:t>Mandel,1982)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 </a:t>
            </a:r>
            <a:r>
              <a:rPr lang="en-GB" dirty="0" err="1"/>
              <a:t>Restrictedmaximum-likelihood;method.tau</a:t>
            </a:r>
            <a:r>
              <a:rPr lang="en-GB" dirty="0"/>
              <a:t>="REML" (</a:t>
            </a:r>
            <a:r>
              <a:rPr lang="en-GB" dirty="0" err="1"/>
              <a:t>Viechtbauer</a:t>
            </a:r>
            <a:r>
              <a:rPr lang="en-GB" dirty="0"/>
              <a:t>, 2005)</a:t>
            </a:r>
          </a:p>
          <a:p>
            <a:r>
              <a:rPr lang="en-GB" dirty="0"/>
              <a:t>Simulations and empirical analyses suggest that for both dichotomous and continuous</a:t>
            </a:r>
            <a:r>
              <a:rPr lang="el-GR" dirty="0"/>
              <a:t> </a:t>
            </a:r>
            <a:r>
              <a:rPr lang="en-GB" dirty="0"/>
              <a:t>data PM and for continuous data REML are better alternatives (</a:t>
            </a:r>
            <a:r>
              <a:rPr lang="en-GB" dirty="0" err="1"/>
              <a:t>Veroniki</a:t>
            </a:r>
            <a:r>
              <a:rPr lang="en-GB" dirty="0"/>
              <a:t> et al., Res Synth Meth 2015)</a:t>
            </a:r>
          </a:p>
          <a:p>
            <a:pPr lvl="1">
              <a:lnSpc>
                <a:spcPct val="90000"/>
              </a:lnSpc>
            </a:pPr>
            <a:endParaRPr lang="en-GB" dirty="0"/>
          </a:p>
          <a:p>
            <a:pPr lvl="1"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endParaRPr lang="en-GB" dirty="0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7230" y="1262244"/>
            <a:ext cx="4589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rgbClr val="C00000"/>
                </a:solidFill>
              </a:rPr>
              <a:t>DerSimonian</a:t>
            </a:r>
            <a:r>
              <a:rPr lang="en-GB" b="1" dirty="0">
                <a:solidFill>
                  <a:srgbClr val="C00000"/>
                </a:solidFill>
              </a:rPr>
              <a:t> and Laird</a:t>
            </a: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0"/>
          <a:stretch/>
        </p:blipFill>
        <p:spPr>
          <a:xfrm>
            <a:off x="1214437" y="1614389"/>
            <a:ext cx="7229476" cy="2518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9"/>
          <a:stretch/>
        </p:blipFill>
        <p:spPr>
          <a:xfrm>
            <a:off x="1371600" y="4266830"/>
            <a:ext cx="7323975" cy="2587122"/>
          </a:xfrm>
          <a:prstGeom prst="rect">
            <a:avLst/>
          </a:prstGeom>
        </p:spPr>
      </p:pic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152400" y="180975"/>
            <a:ext cx="8839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r>
              <a:rPr lang="en-GB" kern="0" dirty="0"/>
              <a:t>Example: Compare estimators of </a:t>
            </a:r>
            <a:r>
              <a:rPr lang="el-GR" kern="0" dirty="0"/>
              <a:t>τ</a:t>
            </a:r>
            <a:r>
              <a:rPr lang="en-US" kern="0" baseline="30000" dirty="0"/>
              <a:t>2</a:t>
            </a:r>
            <a:r>
              <a:rPr lang="en-US" kern="0" dirty="0"/>
              <a:t> </a:t>
            </a:r>
          </a:p>
          <a:p>
            <a:r>
              <a:rPr lang="en-US" sz="2400" kern="0" dirty="0"/>
              <a:t>Inverse variance RE method</a:t>
            </a:r>
            <a:endParaRPr lang="en-GB" kern="0" dirty="0"/>
          </a:p>
        </p:txBody>
      </p:sp>
      <p:sp>
        <p:nvSpPr>
          <p:cNvPr id="3" name="Rectangle 2"/>
          <p:cNvSpPr/>
          <p:nvPr/>
        </p:nvSpPr>
        <p:spPr>
          <a:xfrm>
            <a:off x="2069387" y="3800843"/>
            <a:ext cx="4572000" cy="42473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ctr">
              <a:lnSpc>
                <a:spcPct val="90000"/>
              </a:lnSpc>
            </a:pPr>
            <a:r>
              <a:rPr lang="en-GB" b="1" dirty="0" err="1">
                <a:solidFill>
                  <a:srgbClr val="C00000"/>
                </a:solidFill>
              </a:rPr>
              <a:t>Paule</a:t>
            </a:r>
            <a:r>
              <a:rPr lang="en-GB" b="1" dirty="0">
                <a:solidFill>
                  <a:srgbClr val="C00000"/>
                </a:solidFill>
              </a:rPr>
              <a:t>-Mandel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820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fld id="{917654C8-13CD-4764-83FB-351E3BE3647C}" type="slidenum">
              <a:rPr lang="en-GB"/>
              <a:pPr/>
              <a:t>19</a:t>
            </a:fld>
            <a:endParaRPr lang="en-GB"/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169863"/>
            <a:ext cx="8331200" cy="617537"/>
          </a:xfrm>
        </p:spPr>
        <p:txBody>
          <a:bodyPr/>
          <a:lstStyle/>
          <a:p>
            <a:r>
              <a:rPr lang="en-GB" sz="2800"/>
              <a:t>Fixed versus random effects: Identical results</a:t>
            </a:r>
          </a:p>
        </p:txBody>
      </p:sp>
      <p:sp>
        <p:nvSpPr>
          <p:cNvPr id="92163" name="Text Box 3"/>
          <p:cNvSpPr txBox="1">
            <a:spLocks noChangeArrowheads="1"/>
          </p:cNvSpPr>
          <p:nvPr/>
        </p:nvSpPr>
        <p:spPr bwMode="auto">
          <a:xfrm>
            <a:off x="5246688" y="2389188"/>
            <a:ext cx="3657600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 dirty="0">
                <a:solidFill>
                  <a:srgbClr val="006600"/>
                </a:solidFill>
              </a:rPr>
              <a:t>Early light reduction for preventing retinopathy of prematurity</a:t>
            </a:r>
          </a:p>
          <a:p>
            <a:pPr algn="ctr">
              <a:spcBef>
                <a:spcPct val="50000"/>
              </a:spcBef>
            </a:pPr>
            <a:endParaRPr lang="en-GB" sz="2800" dirty="0">
              <a:solidFill>
                <a:srgbClr val="006600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57225" y="1354138"/>
            <a:ext cx="4506913" cy="4646612"/>
            <a:chOff x="414" y="853"/>
            <a:chExt cx="2839" cy="2927"/>
          </a:xfrm>
        </p:grpSpPr>
        <p:sp>
          <p:nvSpPr>
            <p:cNvPr id="92165" name="Rectangle 5"/>
            <p:cNvSpPr>
              <a:spLocks noChangeArrowheads="1"/>
            </p:cNvSpPr>
            <p:nvPr/>
          </p:nvSpPr>
          <p:spPr bwMode="auto">
            <a:xfrm>
              <a:off x="1094" y="853"/>
              <a:ext cx="182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400" i="1">
                  <a:solidFill>
                    <a:schemeClr val="tx2"/>
                  </a:solidFill>
                </a:rPr>
                <a:t>Estimates with 95% confidence intervals</a:t>
              </a:r>
              <a:endParaRPr lang="en-GB" sz="1400" i="1"/>
            </a:p>
          </p:txBody>
        </p:sp>
        <p:sp>
          <p:nvSpPr>
            <p:cNvPr id="92166" name="Line 6"/>
            <p:cNvSpPr>
              <a:spLocks noChangeShapeType="1"/>
            </p:cNvSpPr>
            <p:nvPr/>
          </p:nvSpPr>
          <p:spPr bwMode="auto">
            <a:xfrm>
              <a:off x="1274" y="3168"/>
              <a:ext cx="0" cy="4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167" name="Line 7"/>
            <p:cNvSpPr>
              <a:spLocks noChangeShapeType="1"/>
            </p:cNvSpPr>
            <p:nvPr/>
          </p:nvSpPr>
          <p:spPr bwMode="auto">
            <a:xfrm flipH="1">
              <a:off x="3194" y="3168"/>
              <a:ext cx="0" cy="4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168" name="Line 8"/>
            <p:cNvSpPr>
              <a:spLocks noChangeShapeType="1"/>
            </p:cNvSpPr>
            <p:nvPr/>
          </p:nvSpPr>
          <p:spPr bwMode="auto">
            <a:xfrm>
              <a:off x="1226" y="3168"/>
              <a:ext cx="2016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169" name="Rectangle 9"/>
            <p:cNvSpPr>
              <a:spLocks noChangeArrowheads="1"/>
            </p:cNvSpPr>
            <p:nvPr/>
          </p:nvSpPr>
          <p:spPr bwMode="auto">
            <a:xfrm>
              <a:off x="1148" y="3216"/>
              <a:ext cx="172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700">
                  <a:solidFill>
                    <a:schemeClr val="tx2"/>
                  </a:solidFill>
                </a:rPr>
                <a:t>0.2</a:t>
              </a:r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2170" name="Rectangle 10"/>
            <p:cNvSpPr>
              <a:spLocks noChangeArrowheads="1"/>
            </p:cNvSpPr>
            <p:nvPr/>
          </p:nvSpPr>
          <p:spPr bwMode="auto">
            <a:xfrm>
              <a:off x="2116" y="3216"/>
              <a:ext cx="172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700">
                  <a:solidFill>
                    <a:schemeClr val="tx2"/>
                  </a:solidFill>
                </a:rPr>
                <a:t>1.0</a:t>
              </a:r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2171" name="Rectangle 11"/>
            <p:cNvSpPr>
              <a:spLocks noChangeArrowheads="1"/>
            </p:cNvSpPr>
            <p:nvPr/>
          </p:nvSpPr>
          <p:spPr bwMode="auto">
            <a:xfrm>
              <a:off x="3098" y="3216"/>
              <a:ext cx="69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700">
                  <a:solidFill>
                    <a:schemeClr val="tx2"/>
                  </a:solidFill>
                </a:rPr>
                <a:t>5</a:t>
              </a:r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2172" name="Line 12"/>
            <p:cNvSpPr>
              <a:spLocks noChangeShapeType="1"/>
            </p:cNvSpPr>
            <p:nvPr/>
          </p:nvSpPr>
          <p:spPr bwMode="auto">
            <a:xfrm flipV="1">
              <a:off x="2234" y="1262"/>
              <a:ext cx="0" cy="1934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173" name="Rectangle 13"/>
            <p:cNvSpPr>
              <a:spLocks noChangeArrowheads="1"/>
            </p:cNvSpPr>
            <p:nvPr/>
          </p:nvSpPr>
          <p:spPr bwMode="auto">
            <a:xfrm>
              <a:off x="1325" y="3627"/>
              <a:ext cx="5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500">
                  <a:solidFill>
                    <a:schemeClr val="tx2"/>
                  </a:solidFill>
                </a:rPr>
                <a:t>Favours LR</a:t>
              </a:r>
              <a:endParaRPr lang="en-GB"/>
            </a:p>
          </p:txBody>
        </p:sp>
        <p:grpSp>
          <p:nvGrpSpPr>
            <p:cNvPr id="3" name="Group 14"/>
            <p:cNvGrpSpPr>
              <a:grpSpLocks/>
            </p:cNvGrpSpPr>
            <p:nvPr/>
          </p:nvGrpSpPr>
          <p:grpSpPr bwMode="auto">
            <a:xfrm>
              <a:off x="2024" y="3675"/>
              <a:ext cx="427" cy="51"/>
              <a:chOff x="2766" y="3535"/>
              <a:chExt cx="427" cy="51"/>
            </a:xfrm>
          </p:grpSpPr>
          <p:sp>
            <p:nvSpPr>
              <p:cNvPr id="92175" name="Freeform 15"/>
              <p:cNvSpPr>
                <a:spLocks/>
              </p:cNvSpPr>
              <p:nvPr/>
            </p:nvSpPr>
            <p:spPr bwMode="auto">
              <a:xfrm>
                <a:off x="2766" y="3535"/>
                <a:ext cx="171" cy="25"/>
              </a:xfrm>
              <a:custGeom>
                <a:avLst/>
                <a:gdLst/>
                <a:ahLst/>
                <a:cxnLst>
                  <a:cxn ang="0">
                    <a:pos x="171" y="25"/>
                  </a:cxn>
                  <a:cxn ang="0">
                    <a:pos x="0" y="25"/>
                  </a:cxn>
                  <a:cxn ang="0">
                    <a:pos x="25" y="0"/>
                  </a:cxn>
                </a:cxnLst>
                <a:rect l="0" t="0" r="r" b="b"/>
                <a:pathLst>
                  <a:path w="171" h="25">
                    <a:moveTo>
                      <a:pt x="171" y="25"/>
                    </a:move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noFill/>
              <a:ln w="12700" cmpd="sng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2176" name="Line 16"/>
              <p:cNvSpPr>
                <a:spLocks noChangeShapeType="1"/>
              </p:cNvSpPr>
              <p:nvPr/>
            </p:nvSpPr>
            <p:spPr bwMode="auto">
              <a:xfrm flipH="1" flipV="1">
                <a:off x="2766" y="3560"/>
                <a:ext cx="25" cy="26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2177" name="Freeform 17"/>
              <p:cNvSpPr>
                <a:spLocks/>
              </p:cNvSpPr>
              <p:nvPr/>
            </p:nvSpPr>
            <p:spPr bwMode="auto">
              <a:xfrm>
                <a:off x="3022" y="3560"/>
                <a:ext cx="171" cy="2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1" y="0"/>
                  </a:cxn>
                  <a:cxn ang="0">
                    <a:pos x="146" y="26"/>
                  </a:cxn>
                </a:cxnLst>
                <a:rect l="0" t="0" r="r" b="b"/>
                <a:pathLst>
                  <a:path w="171" h="26">
                    <a:moveTo>
                      <a:pt x="0" y="0"/>
                    </a:moveTo>
                    <a:lnTo>
                      <a:pt x="171" y="0"/>
                    </a:lnTo>
                    <a:lnTo>
                      <a:pt x="146" y="26"/>
                    </a:lnTo>
                  </a:path>
                </a:pathLst>
              </a:custGeom>
              <a:noFill/>
              <a:ln w="12700" cmpd="sng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2178" name="Line 18"/>
              <p:cNvSpPr>
                <a:spLocks noChangeShapeType="1"/>
              </p:cNvSpPr>
              <p:nvPr/>
            </p:nvSpPr>
            <p:spPr bwMode="auto">
              <a:xfrm>
                <a:off x="3168" y="3535"/>
                <a:ext cx="25" cy="25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92179" name="Rectangle 19"/>
            <p:cNvSpPr>
              <a:spLocks noChangeArrowheads="1"/>
            </p:cNvSpPr>
            <p:nvPr/>
          </p:nvSpPr>
          <p:spPr bwMode="auto">
            <a:xfrm>
              <a:off x="2495" y="3636"/>
              <a:ext cx="75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500">
                  <a:solidFill>
                    <a:schemeClr val="tx2"/>
                  </a:solidFill>
                </a:rPr>
                <a:t>Favours control</a:t>
              </a:r>
              <a:endParaRPr lang="en-GB"/>
            </a:p>
          </p:txBody>
        </p:sp>
        <p:sp>
          <p:nvSpPr>
            <p:cNvPr id="92180" name="Rectangle 20"/>
            <p:cNvSpPr>
              <a:spLocks noChangeArrowheads="1"/>
            </p:cNvSpPr>
            <p:nvPr/>
          </p:nvSpPr>
          <p:spPr bwMode="auto">
            <a:xfrm>
              <a:off x="1832" y="3361"/>
              <a:ext cx="512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700">
                  <a:solidFill>
                    <a:schemeClr val="tx2"/>
                  </a:solidFill>
                </a:rPr>
                <a:t>Risk ratio</a:t>
              </a:r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2181" name="Freeform 21"/>
            <p:cNvSpPr>
              <a:spLocks/>
            </p:cNvSpPr>
            <p:nvPr/>
          </p:nvSpPr>
          <p:spPr bwMode="auto">
            <a:xfrm>
              <a:off x="2153" y="2956"/>
              <a:ext cx="180" cy="136"/>
            </a:xfrm>
            <a:custGeom>
              <a:avLst/>
              <a:gdLst/>
              <a:ahLst/>
              <a:cxnLst>
                <a:cxn ang="0">
                  <a:pos x="370" y="137"/>
                </a:cxn>
                <a:cxn ang="0">
                  <a:pos x="184" y="275"/>
                </a:cxn>
                <a:cxn ang="0">
                  <a:pos x="0" y="137"/>
                </a:cxn>
                <a:cxn ang="0">
                  <a:pos x="184" y="0"/>
                </a:cxn>
                <a:cxn ang="0">
                  <a:pos x="370" y="137"/>
                </a:cxn>
              </a:cxnLst>
              <a:rect l="0" t="0" r="r" b="b"/>
              <a:pathLst>
                <a:path w="370" h="275">
                  <a:moveTo>
                    <a:pt x="370" y="137"/>
                  </a:moveTo>
                  <a:lnTo>
                    <a:pt x="184" y="275"/>
                  </a:lnTo>
                  <a:lnTo>
                    <a:pt x="0" y="137"/>
                  </a:lnTo>
                  <a:lnTo>
                    <a:pt x="184" y="0"/>
                  </a:lnTo>
                  <a:lnTo>
                    <a:pt x="370" y="137"/>
                  </a:lnTo>
                </a:path>
              </a:pathLst>
            </a:custGeom>
            <a:solidFill>
              <a:srgbClr val="FF0000"/>
            </a:solidFill>
            <a:ln w="8001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182" name="Rectangle 22"/>
            <p:cNvSpPr>
              <a:spLocks noChangeArrowheads="1"/>
            </p:cNvSpPr>
            <p:nvPr/>
          </p:nvSpPr>
          <p:spPr bwMode="auto">
            <a:xfrm>
              <a:off x="414" y="1367"/>
              <a:ext cx="789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700"/>
                <a:t>Kennedy 1997</a:t>
              </a:r>
              <a:endParaRPr lang="en-GB"/>
            </a:p>
          </p:txBody>
        </p:sp>
        <p:sp>
          <p:nvSpPr>
            <p:cNvPr id="92183" name="Rectangle 23"/>
            <p:cNvSpPr>
              <a:spLocks noChangeArrowheads="1"/>
            </p:cNvSpPr>
            <p:nvPr/>
          </p:nvSpPr>
          <p:spPr bwMode="auto">
            <a:xfrm>
              <a:off x="423" y="1628"/>
              <a:ext cx="703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700"/>
                <a:t>Locke 1952A</a:t>
              </a:r>
              <a:endParaRPr lang="en-GB"/>
            </a:p>
          </p:txBody>
        </p:sp>
        <p:sp>
          <p:nvSpPr>
            <p:cNvPr id="92184" name="Rectangle 24"/>
            <p:cNvSpPr>
              <a:spLocks noChangeArrowheads="1"/>
            </p:cNvSpPr>
            <p:nvPr/>
          </p:nvSpPr>
          <p:spPr bwMode="auto">
            <a:xfrm>
              <a:off x="417" y="1905"/>
              <a:ext cx="628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700"/>
                <a:t>Lopes 1997</a:t>
              </a:r>
              <a:endParaRPr lang="en-GB"/>
            </a:p>
          </p:txBody>
        </p:sp>
        <p:sp>
          <p:nvSpPr>
            <p:cNvPr id="92185" name="Rectangle 25"/>
            <p:cNvSpPr>
              <a:spLocks noChangeArrowheads="1"/>
            </p:cNvSpPr>
            <p:nvPr/>
          </p:nvSpPr>
          <p:spPr bwMode="auto">
            <a:xfrm>
              <a:off x="418" y="2176"/>
              <a:ext cx="809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700"/>
                <a:t>Reynolds 1998</a:t>
              </a:r>
              <a:endParaRPr lang="en-GB"/>
            </a:p>
          </p:txBody>
        </p:sp>
        <p:sp>
          <p:nvSpPr>
            <p:cNvPr id="92186" name="Rectangle 26"/>
            <p:cNvSpPr>
              <a:spLocks noChangeArrowheads="1"/>
            </p:cNvSpPr>
            <p:nvPr/>
          </p:nvSpPr>
          <p:spPr bwMode="auto">
            <a:xfrm>
              <a:off x="419" y="2460"/>
              <a:ext cx="771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700"/>
                <a:t>Seiberth 1994</a:t>
              </a:r>
              <a:endParaRPr lang="en-GB"/>
            </a:p>
          </p:txBody>
        </p:sp>
        <p:sp>
          <p:nvSpPr>
            <p:cNvPr id="92187" name="Line 27"/>
            <p:cNvSpPr>
              <a:spLocks noChangeShapeType="1"/>
            </p:cNvSpPr>
            <p:nvPr/>
          </p:nvSpPr>
          <p:spPr bwMode="auto">
            <a:xfrm>
              <a:off x="1687" y="1451"/>
              <a:ext cx="1020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188" name="Rectangle 28"/>
            <p:cNvSpPr>
              <a:spLocks noChangeArrowheads="1"/>
            </p:cNvSpPr>
            <p:nvPr/>
          </p:nvSpPr>
          <p:spPr bwMode="auto">
            <a:xfrm>
              <a:off x="2170" y="1420"/>
              <a:ext cx="63" cy="7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189" name="Line 29"/>
            <p:cNvSpPr>
              <a:spLocks noChangeShapeType="1"/>
            </p:cNvSpPr>
            <p:nvPr/>
          </p:nvSpPr>
          <p:spPr bwMode="auto">
            <a:xfrm>
              <a:off x="1842" y="1721"/>
              <a:ext cx="773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190" name="Rectangle 30"/>
            <p:cNvSpPr>
              <a:spLocks noChangeArrowheads="1"/>
            </p:cNvSpPr>
            <p:nvPr/>
          </p:nvSpPr>
          <p:spPr bwMode="auto">
            <a:xfrm>
              <a:off x="2197" y="1690"/>
              <a:ext cx="73" cy="8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191" name="Line 31"/>
            <p:cNvSpPr>
              <a:spLocks noChangeShapeType="1"/>
            </p:cNvSpPr>
            <p:nvPr/>
          </p:nvSpPr>
          <p:spPr bwMode="auto">
            <a:xfrm>
              <a:off x="1978" y="2003"/>
              <a:ext cx="49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192" name="Rectangle 32"/>
            <p:cNvSpPr>
              <a:spLocks noChangeArrowheads="1"/>
            </p:cNvSpPr>
            <p:nvPr/>
          </p:nvSpPr>
          <p:spPr bwMode="auto">
            <a:xfrm>
              <a:off x="2170" y="1940"/>
              <a:ext cx="118" cy="12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193" name="Line 33"/>
            <p:cNvSpPr>
              <a:spLocks noChangeShapeType="1"/>
            </p:cNvSpPr>
            <p:nvPr/>
          </p:nvSpPr>
          <p:spPr bwMode="auto">
            <a:xfrm>
              <a:off x="2143" y="2274"/>
              <a:ext cx="163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194" name="Rectangle 34"/>
            <p:cNvSpPr>
              <a:spLocks noChangeArrowheads="1"/>
            </p:cNvSpPr>
            <p:nvPr/>
          </p:nvSpPr>
          <p:spPr bwMode="auto">
            <a:xfrm>
              <a:off x="2106" y="2149"/>
              <a:ext cx="246" cy="24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195" name="Line 35"/>
            <p:cNvSpPr>
              <a:spLocks noChangeShapeType="1"/>
            </p:cNvSpPr>
            <p:nvPr/>
          </p:nvSpPr>
          <p:spPr bwMode="auto">
            <a:xfrm>
              <a:off x="2023" y="2545"/>
              <a:ext cx="510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196" name="Rectangle 36"/>
            <p:cNvSpPr>
              <a:spLocks noChangeArrowheads="1"/>
            </p:cNvSpPr>
            <p:nvPr/>
          </p:nvSpPr>
          <p:spPr bwMode="auto">
            <a:xfrm>
              <a:off x="2233" y="2492"/>
              <a:ext cx="110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197" name="Freeform 37"/>
            <p:cNvSpPr>
              <a:spLocks/>
            </p:cNvSpPr>
            <p:nvPr/>
          </p:nvSpPr>
          <p:spPr bwMode="auto">
            <a:xfrm>
              <a:off x="2153" y="2748"/>
              <a:ext cx="180" cy="136"/>
            </a:xfrm>
            <a:custGeom>
              <a:avLst/>
              <a:gdLst/>
              <a:ahLst/>
              <a:cxnLst>
                <a:cxn ang="0">
                  <a:pos x="370" y="137"/>
                </a:cxn>
                <a:cxn ang="0">
                  <a:pos x="184" y="275"/>
                </a:cxn>
                <a:cxn ang="0">
                  <a:pos x="0" y="137"/>
                </a:cxn>
                <a:cxn ang="0">
                  <a:pos x="184" y="0"/>
                </a:cxn>
                <a:cxn ang="0">
                  <a:pos x="370" y="137"/>
                </a:cxn>
              </a:cxnLst>
              <a:rect l="0" t="0" r="r" b="b"/>
              <a:pathLst>
                <a:path w="370" h="275">
                  <a:moveTo>
                    <a:pt x="370" y="137"/>
                  </a:moveTo>
                  <a:lnTo>
                    <a:pt x="184" y="275"/>
                  </a:lnTo>
                  <a:lnTo>
                    <a:pt x="0" y="137"/>
                  </a:lnTo>
                  <a:lnTo>
                    <a:pt x="184" y="0"/>
                  </a:lnTo>
                  <a:lnTo>
                    <a:pt x="370" y="137"/>
                  </a:lnTo>
                </a:path>
              </a:pathLst>
            </a:custGeom>
            <a:solidFill>
              <a:schemeClr val="accent2"/>
            </a:solidFill>
            <a:ln w="8001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198" name="Rectangle 38"/>
            <p:cNvSpPr>
              <a:spLocks noChangeAspect="1" noChangeArrowheads="1"/>
            </p:cNvSpPr>
            <p:nvPr/>
          </p:nvSpPr>
          <p:spPr bwMode="auto">
            <a:xfrm>
              <a:off x="432" y="2939"/>
              <a:ext cx="91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800" i="1">
                  <a:solidFill>
                    <a:srgbClr val="FF0000"/>
                  </a:solidFill>
                </a:rPr>
                <a:t>Random effects</a:t>
              </a:r>
            </a:p>
          </p:txBody>
        </p:sp>
        <p:sp>
          <p:nvSpPr>
            <p:cNvPr id="92199" name="Rectangle 39"/>
            <p:cNvSpPr>
              <a:spLocks noChangeAspect="1" noChangeArrowheads="1"/>
            </p:cNvSpPr>
            <p:nvPr/>
          </p:nvSpPr>
          <p:spPr bwMode="auto">
            <a:xfrm>
              <a:off x="432" y="2728"/>
              <a:ext cx="67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800" i="1">
                  <a:solidFill>
                    <a:schemeClr val="accent2"/>
                  </a:solidFill>
                </a:rPr>
                <a:t>Fixed effect</a:t>
              </a:r>
            </a:p>
          </p:txBody>
        </p:sp>
      </p:grp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Fixed-effect</a:t>
            </a:r>
            <a:br>
              <a:rPr lang="en-AU" dirty="0"/>
            </a:br>
            <a:r>
              <a:rPr lang="en-AU" dirty="0"/>
              <a:t>inverse-variance-weighted average (1)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752600"/>
            <a:ext cx="8585200" cy="4572000"/>
          </a:xfrm>
        </p:spPr>
        <p:txBody>
          <a:bodyPr/>
          <a:lstStyle/>
          <a:p>
            <a:r>
              <a:rPr lang="en-AU" dirty="0"/>
              <a:t>Require from each of </a:t>
            </a:r>
            <a:r>
              <a:rPr lang="en-AU" i="1" dirty="0">
                <a:solidFill>
                  <a:schemeClr val="accent2"/>
                </a:solidFill>
              </a:rPr>
              <a:t>k</a:t>
            </a:r>
            <a:r>
              <a:rPr lang="en-AU" dirty="0"/>
              <a:t> studies:</a:t>
            </a:r>
          </a:p>
          <a:p>
            <a:pPr lvl="1"/>
            <a:r>
              <a:rPr lang="en-AU" sz="2400" dirty="0"/>
              <a:t>estimate of treatment effect, </a:t>
            </a:r>
            <a:r>
              <a:rPr lang="en-AU" sz="2400" i="1" dirty="0" err="1"/>
              <a:t>y</a:t>
            </a:r>
            <a:r>
              <a:rPr lang="en-AU" sz="2400" i="1" baseline="-25000" dirty="0" err="1"/>
              <a:t>i</a:t>
            </a:r>
            <a:endParaRPr lang="en-AU" sz="2400" dirty="0"/>
          </a:p>
          <a:p>
            <a:pPr lvl="1"/>
            <a:r>
              <a:rPr lang="en-AU" sz="2400" dirty="0"/>
              <a:t>estimate of variance of estimate, </a:t>
            </a:r>
            <a:r>
              <a:rPr lang="en-AU" sz="2400" i="1" dirty="0"/>
              <a:t>v</a:t>
            </a:r>
            <a:r>
              <a:rPr lang="en-AU" sz="2400" i="1" baseline="-25000" dirty="0"/>
              <a:t>i</a:t>
            </a:r>
            <a:endParaRPr lang="en-AU" baseline="-25000" dirty="0"/>
          </a:p>
          <a:p>
            <a:pPr lvl="1"/>
            <a:r>
              <a:rPr lang="en-AU" dirty="0">
                <a:solidFill>
                  <a:schemeClr val="accent2"/>
                </a:solidFill>
              </a:rPr>
              <a:t>(When using ratio measures, natural log of the ratio is used)</a:t>
            </a:r>
          </a:p>
          <a:p>
            <a:endParaRPr lang="en-AU" dirty="0"/>
          </a:p>
          <a:p>
            <a:r>
              <a:rPr lang="en-AU" dirty="0"/>
              <a:t>Combine the estimates using a weighted average</a:t>
            </a:r>
          </a:p>
          <a:p>
            <a:endParaRPr lang="en-AU" dirty="0"/>
          </a:p>
          <a:p>
            <a:r>
              <a:rPr lang="en-AU" dirty="0"/>
              <a:t>Take weight = inverse variance: </a:t>
            </a:r>
          </a:p>
          <a:p>
            <a:pPr algn="ctr">
              <a:buFontTx/>
              <a:buNone/>
            </a:pPr>
            <a:r>
              <a:rPr lang="en-AU" i="1" dirty="0" err="1">
                <a:solidFill>
                  <a:schemeClr val="accent2"/>
                </a:solidFill>
              </a:rPr>
              <a:t>w</a:t>
            </a:r>
            <a:r>
              <a:rPr lang="en-AU" i="1" baseline="-25000" dirty="0" err="1">
                <a:solidFill>
                  <a:schemeClr val="accent2"/>
                </a:solidFill>
              </a:rPr>
              <a:t>i</a:t>
            </a:r>
            <a:r>
              <a:rPr lang="en-AU" dirty="0">
                <a:solidFill>
                  <a:schemeClr val="accent2"/>
                </a:solidFill>
              </a:rPr>
              <a:t> = 1 / </a:t>
            </a:r>
            <a:r>
              <a:rPr lang="en-AU" i="1" dirty="0">
                <a:solidFill>
                  <a:schemeClr val="accent2"/>
                </a:solidFill>
              </a:rPr>
              <a:t>v</a:t>
            </a:r>
            <a:r>
              <a:rPr lang="en-AU" i="1" baseline="-25000" dirty="0">
                <a:solidFill>
                  <a:schemeClr val="accent2"/>
                </a:solidFill>
              </a:rPr>
              <a:t>i</a:t>
            </a:r>
            <a:endParaRPr lang="en-AU" i="1" baseline="30000" dirty="0">
              <a:solidFill>
                <a:schemeClr val="accent2"/>
              </a:solidFill>
            </a:endParaRPr>
          </a:p>
          <a:p>
            <a:r>
              <a:rPr lang="en-GB" dirty="0"/>
              <a:t>It is intuitively sensible to give more weight to the bigger studies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681913" y="6400800"/>
            <a:ext cx="1222375" cy="457200"/>
          </a:xfrm>
        </p:spPr>
        <p:txBody>
          <a:bodyPr/>
          <a:lstStyle/>
          <a:p>
            <a:fld id="{23A50167-0C45-43D9-B859-FC8996A7BDAC}" type="slidenum">
              <a:rPr lang="en-GB"/>
              <a:pPr/>
              <a:t>2</a:t>
            </a:fld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fld id="{8A48D60E-04E3-44E4-83FA-2FC9FDC1208D}" type="slidenum">
              <a:rPr lang="en-GB"/>
              <a:pPr/>
              <a:t>20</a:t>
            </a:fld>
            <a:endParaRPr lang="en-GB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702675" cy="533400"/>
          </a:xfrm>
        </p:spPr>
        <p:txBody>
          <a:bodyPr/>
          <a:lstStyle/>
          <a:p>
            <a:r>
              <a:rPr lang="en-GB" sz="2800"/>
              <a:t>Fixed versus random effects: Slightly different results</a:t>
            </a:r>
          </a:p>
        </p:txBody>
      </p:sp>
      <p:sp>
        <p:nvSpPr>
          <p:cNvPr id="93187" name="Text Box 3"/>
          <p:cNvSpPr txBox="1">
            <a:spLocks noChangeArrowheads="1"/>
          </p:cNvSpPr>
          <p:nvPr/>
        </p:nvSpPr>
        <p:spPr bwMode="auto">
          <a:xfrm>
            <a:off x="5257800" y="1524000"/>
            <a:ext cx="3657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>
                <a:solidFill>
                  <a:srgbClr val="006600"/>
                </a:solidFill>
              </a:rPr>
              <a:t>Opioids for breathlessness</a:t>
            </a:r>
            <a:endParaRPr lang="en-GB" sz="2800">
              <a:solidFill>
                <a:srgbClr val="006600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81000" y="762000"/>
            <a:ext cx="6929438" cy="5513388"/>
            <a:chOff x="240" y="480"/>
            <a:chExt cx="4365" cy="3473"/>
          </a:xfrm>
        </p:grpSpPr>
        <p:sp>
          <p:nvSpPr>
            <p:cNvPr id="93189" name="Line 5"/>
            <p:cNvSpPr>
              <a:spLocks noChangeAspect="1" noChangeShapeType="1"/>
            </p:cNvSpPr>
            <p:nvPr/>
          </p:nvSpPr>
          <p:spPr bwMode="auto">
            <a:xfrm>
              <a:off x="1422" y="3292"/>
              <a:ext cx="1" cy="51"/>
            </a:xfrm>
            <a:prstGeom prst="line">
              <a:avLst/>
            </a:prstGeom>
            <a:noFill/>
            <a:ln w="635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190" name="Line 6"/>
            <p:cNvSpPr>
              <a:spLocks noChangeAspect="1" noChangeShapeType="1"/>
            </p:cNvSpPr>
            <p:nvPr/>
          </p:nvSpPr>
          <p:spPr bwMode="auto">
            <a:xfrm>
              <a:off x="2000" y="3292"/>
              <a:ext cx="2" cy="51"/>
            </a:xfrm>
            <a:prstGeom prst="line">
              <a:avLst/>
            </a:prstGeom>
            <a:noFill/>
            <a:ln w="635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191" name="Line 7"/>
            <p:cNvSpPr>
              <a:spLocks noChangeAspect="1" noChangeShapeType="1"/>
            </p:cNvSpPr>
            <p:nvPr/>
          </p:nvSpPr>
          <p:spPr bwMode="auto">
            <a:xfrm>
              <a:off x="2579" y="3292"/>
              <a:ext cx="2" cy="51"/>
            </a:xfrm>
            <a:prstGeom prst="line">
              <a:avLst/>
            </a:prstGeom>
            <a:noFill/>
            <a:ln w="635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192" name="Line 8"/>
            <p:cNvSpPr>
              <a:spLocks noChangeAspect="1" noChangeShapeType="1"/>
            </p:cNvSpPr>
            <p:nvPr/>
          </p:nvSpPr>
          <p:spPr bwMode="auto">
            <a:xfrm>
              <a:off x="3159" y="3292"/>
              <a:ext cx="2" cy="51"/>
            </a:xfrm>
            <a:prstGeom prst="line">
              <a:avLst/>
            </a:prstGeom>
            <a:noFill/>
            <a:ln w="635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193" name="Line 9"/>
            <p:cNvSpPr>
              <a:spLocks noChangeAspect="1" noChangeShapeType="1"/>
            </p:cNvSpPr>
            <p:nvPr/>
          </p:nvSpPr>
          <p:spPr bwMode="auto">
            <a:xfrm>
              <a:off x="3738" y="3292"/>
              <a:ext cx="2" cy="51"/>
            </a:xfrm>
            <a:prstGeom prst="line">
              <a:avLst/>
            </a:prstGeom>
            <a:noFill/>
            <a:ln w="635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194" name="Line 10"/>
            <p:cNvSpPr>
              <a:spLocks noChangeAspect="1" noChangeShapeType="1"/>
            </p:cNvSpPr>
            <p:nvPr/>
          </p:nvSpPr>
          <p:spPr bwMode="auto">
            <a:xfrm>
              <a:off x="1422" y="3292"/>
              <a:ext cx="2316" cy="1"/>
            </a:xfrm>
            <a:prstGeom prst="line">
              <a:avLst/>
            </a:prstGeom>
            <a:noFill/>
            <a:ln w="635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195" name="Rectangle 11"/>
            <p:cNvSpPr>
              <a:spLocks noChangeAspect="1" noChangeArrowheads="1"/>
            </p:cNvSpPr>
            <p:nvPr/>
          </p:nvSpPr>
          <p:spPr bwMode="auto">
            <a:xfrm>
              <a:off x="1396" y="3341"/>
              <a:ext cx="85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1300">
                  <a:solidFill>
                    <a:schemeClr val="tx2"/>
                  </a:solidFill>
                </a:rPr>
                <a:t>-2</a:t>
              </a:r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3196" name="Rectangle 12"/>
            <p:cNvSpPr>
              <a:spLocks noChangeAspect="1" noChangeArrowheads="1"/>
            </p:cNvSpPr>
            <p:nvPr/>
          </p:nvSpPr>
          <p:spPr bwMode="auto">
            <a:xfrm>
              <a:off x="1975" y="3341"/>
              <a:ext cx="85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1300">
                  <a:solidFill>
                    <a:schemeClr val="tx2"/>
                  </a:solidFill>
                </a:rPr>
                <a:t>-1</a:t>
              </a:r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3197" name="Rectangle 13"/>
            <p:cNvSpPr>
              <a:spLocks noChangeAspect="1" noChangeArrowheads="1"/>
            </p:cNvSpPr>
            <p:nvPr/>
          </p:nvSpPr>
          <p:spPr bwMode="auto">
            <a:xfrm>
              <a:off x="2572" y="3341"/>
              <a:ext cx="53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1300">
                  <a:solidFill>
                    <a:schemeClr val="tx2"/>
                  </a:solidFill>
                </a:rPr>
                <a:t>0</a:t>
              </a:r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3198" name="Rectangle 14"/>
            <p:cNvSpPr>
              <a:spLocks noChangeAspect="1" noChangeArrowheads="1"/>
            </p:cNvSpPr>
            <p:nvPr/>
          </p:nvSpPr>
          <p:spPr bwMode="auto">
            <a:xfrm>
              <a:off x="3151" y="3341"/>
              <a:ext cx="53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1300">
                  <a:solidFill>
                    <a:schemeClr val="tx2"/>
                  </a:solidFill>
                </a:rPr>
                <a:t>1</a:t>
              </a:r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3199" name="Rectangle 15"/>
            <p:cNvSpPr>
              <a:spLocks noChangeAspect="1" noChangeArrowheads="1"/>
            </p:cNvSpPr>
            <p:nvPr/>
          </p:nvSpPr>
          <p:spPr bwMode="auto">
            <a:xfrm>
              <a:off x="3731" y="3341"/>
              <a:ext cx="53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1300">
                  <a:solidFill>
                    <a:schemeClr val="tx2"/>
                  </a:solidFill>
                </a:rPr>
                <a:t>2</a:t>
              </a:r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3200" name="Line 16"/>
            <p:cNvSpPr>
              <a:spLocks noChangeAspect="1" noChangeShapeType="1"/>
            </p:cNvSpPr>
            <p:nvPr/>
          </p:nvSpPr>
          <p:spPr bwMode="auto">
            <a:xfrm flipH="1" flipV="1">
              <a:off x="2574" y="816"/>
              <a:ext cx="0" cy="2507"/>
            </a:xfrm>
            <a:prstGeom prst="line">
              <a:avLst/>
            </a:prstGeom>
            <a:noFill/>
            <a:ln w="635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01" name="Rectangle 17"/>
            <p:cNvSpPr>
              <a:spLocks noChangeAspect="1" noChangeArrowheads="1"/>
            </p:cNvSpPr>
            <p:nvPr/>
          </p:nvSpPr>
          <p:spPr bwMode="auto">
            <a:xfrm>
              <a:off x="2111" y="891"/>
              <a:ext cx="46" cy="47"/>
            </a:xfrm>
            <a:prstGeom prst="rect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02" name="Freeform 18"/>
            <p:cNvSpPr>
              <a:spLocks noChangeAspect="1"/>
            </p:cNvSpPr>
            <p:nvPr/>
          </p:nvSpPr>
          <p:spPr bwMode="auto">
            <a:xfrm>
              <a:off x="1669" y="914"/>
              <a:ext cx="930" cy="2"/>
            </a:xfrm>
            <a:custGeom>
              <a:avLst/>
              <a:gdLst/>
              <a:ahLst/>
              <a:cxnLst>
                <a:cxn ang="0">
                  <a:pos x="1431" y="0"/>
                </a:cxn>
                <a:cxn ang="0">
                  <a:pos x="715" y="0"/>
                </a:cxn>
                <a:cxn ang="0">
                  <a:pos x="0" y="0"/>
                </a:cxn>
              </a:cxnLst>
              <a:rect l="0" t="0" r="r" b="b"/>
              <a:pathLst>
                <a:path w="1431">
                  <a:moveTo>
                    <a:pt x="1431" y="0"/>
                  </a:moveTo>
                  <a:lnTo>
                    <a:pt x="715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03" name="Rectangle 19"/>
            <p:cNvSpPr>
              <a:spLocks noChangeAspect="1" noChangeArrowheads="1"/>
            </p:cNvSpPr>
            <p:nvPr/>
          </p:nvSpPr>
          <p:spPr bwMode="auto">
            <a:xfrm>
              <a:off x="2384" y="1044"/>
              <a:ext cx="67" cy="67"/>
            </a:xfrm>
            <a:prstGeom prst="rect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04" name="Freeform 20"/>
            <p:cNvSpPr>
              <a:spLocks noChangeAspect="1"/>
            </p:cNvSpPr>
            <p:nvPr/>
          </p:nvSpPr>
          <p:spPr bwMode="auto">
            <a:xfrm>
              <a:off x="2145" y="1077"/>
              <a:ext cx="545" cy="1"/>
            </a:xfrm>
            <a:custGeom>
              <a:avLst/>
              <a:gdLst/>
              <a:ahLst/>
              <a:cxnLst>
                <a:cxn ang="0">
                  <a:pos x="839" y="0"/>
                </a:cxn>
                <a:cxn ang="0">
                  <a:pos x="419" y="0"/>
                </a:cxn>
                <a:cxn ang="0">
                  <a:pos x="0" y="0"/>
                </a:cxn>
              </a:cxnLst>
              <a:rect l="0" t="0" r="r" b="b"/>
              <a:pathLst>
                <a:path w="839">
                  <a:moveTo>
                    <a:pt x="839" y="0"/>
                  </a:moveTo>
                  <a:lnTo>
                    <a:pt x="419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05" name="Rectangle 21"/>
            <p:cNvSpPr>
              <a:spLocks noChangeAspect="1" noChangeArrowheads="1"/>
            </p:cNvSpPr>
            <p:nvPr/>
          </p:nvSpPr>
          <p:spPr bwMode="auto">
            <a:xfrm>
              <a:off x="2283" y="1193"/>
              <a:ext cx="95" cy="95"/>
            </a:xfrm>
            <a:prstGeom prst="rect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06" name="Freeform 22"/>
            <p:cNvSpPr>
              <a:spLocks noChangeAspect="1"/>
            </p:cNvSpPr>
            <p:nvPr/>
          </p:nvSpPr>
          <p:spPr bwMode="auto">
            <a:xfrm>
              <a:off x="2218" y="1240"/>
              <a:ext cx="226" cy="1"/>
            </a:xfrm>
            <a:custGeom>
              <a:avLst/>
              <a:gdLst/>
              <a:ahLst/>
              <a:cxnLst>
                <a:cxn ang="0">
                  <a:pos x="350" y="0"/>
                </a:cxn>
                <a:cxn ang="0">
                  <a:pos x="174" y="0"/>
                </a:cxn>
                <a:cxn ang="0">
                  <a:pos x="0" y="0"/>
                </a:cxn>
              </a:cxnLst>
              <a:rect l="0" t="0" r="r" b="b"/>
              <a:pathLst>
                <a:path w="350">
                  <a:moveTo>
                    <a:pt x="350" y="0"/>
                  </a:moveTo>
                  <a:lnTo>
                    <a:pt x="174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07" name="Rectangle 23"/>
            <p:cNvSpPr>
              <a:spLocks noChangeAspect="1" noChangeArrowheads="1"/>
            </p:cNvSpPr>
            <p:nvPr/>
          </p:nvSpPr>
          <p:spPr bwMode="auto">
            <a:xfrm>
              <a:off x="2674" y="1371"/>
              <a:ext cx="65" cy="65"/>
            </a:xfrm>
            <a:prstGeom prst="rect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08" name="Freeform 24"/>
            <p:cNvSpPr>
              <a:spLocks noChangeAspect="1"/>
            </p:cNvSpPr>
            <p:nvPr/>
          </p:nvSpPr>
          <p:spPr bwMode="auto">
            <a:xfrm>
              <a:off x="2423" y="1403"/>
              <a:ext cx="569" cy="2"/>
            </a:xfrm>
            <a:custGeom>
              <a:avLst/>
              <a:gdLst/>
              <a:ahLst/>
              <a:cxnLst>
                <a:cxn ang="0">
                  <a:pos x="872" y="0"/>
                </a:cxn>
                <a:cxn ang="0">
                  <a:pos x="435" y="0"/>
                </a:cxn>
                <a:cxn ang="0">
                  <a:pos x="0" y="0"/>
                </a:cxn>
              </a:cxnLst>
              <a:rect l="0" t="0" r="r" b="b"/>
              <a:pathLst>
                <a:path w="872">
                  <a:moveTo>
                    <a:pt x="872" y="0"/>
                  </a:moveTo>
                  <a:lnTo>
                    <a:pt x="435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09" name="Rectangle 25"/>
            <p:cNvSpPr>
              <a:spLocks noChangeAspect="1" noChangeArrowheads="1"/>
            </p:cNvSpPr>
            <p:nvPr/>
          </p:nvSpPr>
          <p:spPr bwMode="auto">
            <a:xfrm>
              <a:off x="2585" y="1541"/>
              <a:ext cx="49" cy="50"/>
            </a:xfrm>
            <a:prstGeom prst="rect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10" name="Freeform 26"/>
            <p:cNvSpPr>
              <a:spLocks noChangeAspect="1"/>
            </p:cNvSpPr>
            <p:nvPr/>
          </p:nvSpPr>
          <p:spPr bwMode="auto">
            <a:xfrm>
              <a:off x="2199" y="1566"/>
              <a:ext cx="819" cy="1"/>
            </a:xfrm>
            <a:custGeom>
              <a:avLst/>
              <a:gdLst/>
              <a:ahLst/>
              <a:cxnLst>
                <a:cxn ang="0">
                  <a:pos x="1258" y="0"/>
                </a:cxn>
                <a:cxn ang="0">
                  <a:pos x="630" y="0"/>
                </a:cxn>
                <a:cxn ang="0">
                  <a:pos x="0" y="0"/>
                </a:cxn>
              </a:cxnLst>
              <a:rect l="0" t="0" r="r" b="b"/>
              <a:pathLst>
                <a:path w="1258">
                  <a:moveTo>
                    <a:pt x="1258" y="0"/>
                  </a:moveTo>
                  <a:lnTo>
                    <a:pt x="630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11" name="Rectangle 27"/>
            <p:cNvSpPr>
              <a:spLocks noChangeAspect="1" noChangeArrowheads="1"/>
            </p:cNvSpPr>
            <p:nvPr/>
          </p:nvSpPr>
          <p:spPr bwMode="auto">
            <a:xfrm>
              <a:off x="2114" y="1709"/>
              <a:ext cx="41" cy="42"/>
            </a:xfrm>
            <a:prstGeom prst="rect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12" name="Freeform 28"/>
            <p:cNvSpPr>
              <a:spLocks noChangeAspect="1"/>
            </p:cNvSpPr>
            <p:nvPr/>
          </p:nvSpPr>
          <p:spPr bwMode="auto">
            <a:xfrm>
              <a:off x="1622" y="1730"/>
              <a:ext cx="1022" cy="1"/>
            </a:xfrm>
            <a:custGeom>
              <a:avLst/>
              <a:gdLst/>
              <a:ahLst/>
              <a:cxnLst>
                <a:cxn ang="0">
                  <a:pos x="1571" y="0"/>
                </a:cxn>
                <a:cxn ang="0">
                  <a:pos x="786" y="0"/>
                </a:cxn>
                <a:cxn ang="0">
                  <a:pos x="0" y="0"/>
                </a:cxn>
              </a:cxnLst>
              <a:rect l="0" t="0" r="r" b="b"/>
              <a:pathLst>
                <a:path w="1571">
                  <a:moveTo>
                    <a:pt x="1571" y="0"/>
                  </a:moveTo>
                  <a:lnTo>
                    <a:pt x="786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13" name="Rectangle 29"/>
            <p:cNvSpPr>
              <a:spLocks noChangeAspect="1" noChangeArrowheads="1"/>
            </p:cNvSpPr>
            <p:nvPr/>
          </p:nvSpPr>
          <p:spPr bwMode="auto">
            <a:xfrm>
              <a:off x="2231" y="1873"/>
              <a:ext cx="37" cy="38"/>
            </a:xfrm>
            <a:prstGeom prst="rect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14" name="Freeform 30"/>
            <p:cNvSpPr>
              <a:spLocks noChangeAspect="1"/>
            </p:cNvSpPr>
            <p:nvPr/>
          </p:nvSpPr>
          <p:spPr bwMode="auto">
            <a:xfrm>
              <a:off x="1648" y="1891"/>
              <a:ext cx="1203" cy="2"/>
            </a:xfrm>
            <a:custGeom>
              <a:avLst/>
              <a:gdLst/>
              <a:ahLst/>
              <a:cxnLst>
                <a:cxn ang="0">
                  <a:pos x="1851" y="0"/>
                </a:cxn>
                <a:cxn ang="0">
                  <a:pos x="924" y="0"/>
                </a:cxn>
                <a:cxn ang="0">
                  <a:pos x="0" y="0"/>
                </a:cxn>
              </a:cxnLst>
              <a:rect l="0" t="0" r="r" b="b"/>
              <a:pathLst>
                <a:path w="1851">
                  <a:moveTo>
                    <a:pt x="1851" y="0"/>
                  </a:moveTo>
                  <a:lnTo>
                    <a:pt x="924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15" name="Rectangle 31"/>
            <p:cNvSpPr>
              <a:spLocks noChangeAspect="1" noChangeArrowheads="1"/>
            </p:cNvSpPr>
            <p:nvPr/>
          </p:nvSpPr>
          <p:spPr bwMode="auto">
            <a:xfrm>
              <a:off x="2053" y="2020"/>
              <a:ext cx="70" cy="70"/>
            </a:xfrm>
            <a:prstGeom prst="rect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16" name="Freeform 32"/>
            <p:cNvSpPr>
              <a:spLocks noChangeAspect="1"/>
            </p:cNvSpPr>
            <p:nvPr/>
          </p:nvSpPr>
          <p:spPr bwMode="auto">
            <a:xfrm>
              <a:off x="1838" y="2055"/>
              <a:ext cx="499" cy="1"/>
            </a:xfrm>
            <a:custGeom>
              <a:avLst/>
              <a:gdLst/>
              <a:ahLst/>
              <a:cxnLst>
                <a:cxn ang="0">
                  <a:pos x="768" y="0"/>
                </a:cxn>
                <a:cxn ang="0">
                  <a:pos x="385" y="0"/>
                </a:cxn>
                <a:cxn ang="0">
                  <a:pos x="0" y="0"/>
                </a:cxn>
              </a:cxnLst>
              <a:rect l="0" t="0" r="r" b="b"/>
              <a:pathLst>
                <a:path w="768">
                  <a:moveTo>
                    <a:pt x="768" y="0"/>
                  </a:moveTo>
                  <a:lnTo>
                    <a:pt x="385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17" name="Rectangle 33"/>
            <p:cNvSpPr>
              <a:spLocks noChangeAspect="1" noChangeArrowheads="1"/>
            </p:cNvSpPr>
            <p:nvPr/>
          </p:nvSpPr>
          <p:spPr bwMode="auto">
            <a:xfrm>
              <a:off x="2279" y="2189"/>
              <a:ext cx="57" cy="57"/>
            </a:xfrm>
            <a:prstGeom prst="rect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18" name="Freeform 34"/>
            <p:cNvSpPr>
              <a:spLocks noChangeAspect="1"/>
            </p:cNvSpPr>
            <p:nvPr/>
          </p:nvSpPr>
          <p:spPr bwMode="auto">
            <a:xfrm>
              <a:off x="1967" y="2218"/>
              <a:ext cx="680" cy="1"/>
            </a:xfrm>
            <a:custGeom>
              <a:avLst/>
              <a:gdLst/>
              <a:ahLst/>
              <a:cxnLst>
                <a:cxn ang="0">
                  <a:pos x="1046" y="0"/>
                </a:cxn>
                <a:cxn ang="0">
                  <a:pos x="523" y="0"/>
                </a:cxn>
                <a:cxn ang="0">
                  <a:pos x="0" y="0"/>
                </a:cxn>
              </a:cxnLst>
              <a:rect l="0" t="0" r="r" b="b"/>
              <a:pathLst>
                <a:path w="1046">
                  <a:moveTo>
                    <a:pt x="1046" y="0"/>
                  </a:moveTo>
                  <a:lnTo>
                    <a:pt x="523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19" name="Rectangle 35"/>
            <p:cNvSpPr>
              <a:spLocks noChangeAspect="1" noChangeArrowheads="1"/>
            </p:cNvSpPr>
            <p:nvPr/>
          </p:nvSpPr>
          <p:spPr bwMode="auto">
            <a:xfrm>
              <a:off x="2486" y="2341"/>
              <a:ext cx="82" cy="81"/>
            </a:xfrm>
            <a:prstGeom prst="rect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20" name="Freeform 36"/>
            <p:cNvSpPr>
              <a:spLocks noChangeAspect="1"/>
            </p:cNvSpPr>
            <p:nvPr/>
          </p:nvSpPr>
          <p:spPr bwMode="auto">
            <a:xfrm>
              <a:off x="2345" y="2382"/>
              <a:ext cx="363" cy="1"/>
            </a:xfrm>
            <a:custGeom>
              <a:avLst/>
              <a:gdLst/>
              <a:ahLst/>
              <a:cxnLst>
                <a:cxn ang="0">
                  <a:pos x="559" y="0"/>
                </a:cxn>
                <a:cxn ang="0">
                  <a:pos x="280" y="0"/>
                </a:cxn>
                <a:cxn ang="0">
                  <a:pos x="0" y="0"/>
                </a:cxn>
              </a:cxnLst>
              <a:rect l="0" t="0" r="r" b="b"/>
              <a:pathLst>
                <a:path w="559">
                  <a:moveTo>
                    <a:pt x="559" y="0"/>
                  </a:moveTo>
                  <a:lnTo>
                    <a:pt x="280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21" name="Rectangle 37"/>
            <p:cNvSpPr>
              <a:spLocks noChangeAspect="1" noChangeArrowheads="1"/>
            </p:cNvSpPr>
            <p:nvPr/>
          </p:nvSpPr>
          <p:spPr bwMode="auto">
            <a:xfrm>
              <a:off x="2410" y="2525"/>
              <a:ext cx="38" cy="37"/>
            </a:xfrm>
            <a:prstGeom prst="rect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22" name="Freeform 38"/>
            <p:cNvSpPr>
              <a:spLocks noChangeAspect="1"/>
            </p:cNvSpPr>
            <p:nvPr/>
          </p:nvSpPr>
          <p:spPr bwMode="auto">
            <a:xfrm>
              <a:off x="1850" y="2544"/>
              <a:ext cx="1159" cy="1"/>
            </a:xfrm>
            <a:custGeom>
              <a:avLst/>
              <a:gdLst/>
              <a:ahLst/>
              <a:cxnLst>
                <a:cxn ang="0">
                  <a:pos x="1782" y="0"/>
                </a:cxn>
                <a:cxn ang="0">
                  <a:pos x="891" y="0"/>
                </a:cxn>
                <a:cxn ang="0">
                  <a:pos x="0" y="0"/>
                </a:cxn>
              </a:cxnLst>
              <a:rect l="0" t="0" r="r" b="b"/>
              <a:pathLst>
                <a:path w="1782">
                  <a:moveTo>
                    <a:pt x="1782" y="0"/>
                  </a:moveTo>
                  <a:lnTo>
                    <a:pt x="891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23" name="Rectangle 39"/>
            <p:cNvSpPr>
              <a:spLocks noChangeAspect="1" noChangeArrowheads="1"/>
            </p:cNvSpPr>
            <p:nvPr/>
          </p:nvSpPr>
          <p:spPr bwMode="auto">
            <a:xfrm>
              <a:off x="2474" y="2665"/>
              <a:ext cx="83" cy="83"/>
            </a:xfrm>
            <a:prstGeom prst="rect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24" name="Freeform 40"/>
            <p:cNvSpPr>
              <a:spLocks noChangeAspect="1"/>
            </p:cNvSpPr>
            <p:nvPr/>
          </p:nvSpPr>
          <p:spPr bwMode="auto">
            <a:xfrm>
              <a:off x="2345" y="2707"/>
              <a:ext cx="341" cy="1"/>
            </a:xfrm>
            <a:custGeom>
              <a:avLst/>
              <a:gdLst/>
              <a:ahLst/>
              <a:cxnLst>
                <a:cxn ang="0">
                  <a:pos x="523" y="0"/>
                </a:cxn>
                <a:cxn ang="0">
                  <a:pos x="261" y="0"/>
                </a:cxn>
                <a:cxn ang="0">
                  <a:pos x="0" y="0"/>
                </a:cxn>
              </a:cxnLst>
              <a:rect l="0" t="0" r="r" b="b"/>
              <a:pathLst>
                <a:path w="523">
                  <a:moveTo>
                    <a:pt x="523" y="0"/>
                  </a:moveTo>
                  <a:lnTo>
                    <a:pt x="261" y="0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635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25" name="Freeform 41"/>
            <p:cNvSpPr>
              <a:spLocks noChangeAspect="1"/>
            </p:cNvSpPr>
            <p:nvPr/>
          </p:nvSpPr>
          <p:spPr bwMode="auto">
            <a:xfrm>
              <a:off x="2292" y="3015"/>
              <a:ext cx="213" cy="162"/>
            </a:xfrm>
            <a:custGeom>
              <a:avLst/>
              <a:gdLst/>
              <a:ahLst/>
              <a:cxnLst>
                <a:cxn ang="0">
                  <a:pos x="328" y="125"/>
                </a:cxn>
                <a:cxn ang="0">
                  <a:pos x="164" y="250"/>
                </a:cxn>
                <a:cxn ang="0">
                  <a:pos x="0" y="125"/>
                </a:cxn>
                <a:cxn ang="0">
                  <a:pos x="164" y="0"/>
                </a:cxn>
                <a:cxn ang="0">
                  <a:pos x="328" y="125"/>
                </a:cxn>
              </a:cxnLst>
              <a:rect l="0" t="0" r="r" b="b"/>
              <a:pathLst>
                <a:path w="328" h="250">
                  <a:moveTo>
                    <a:pt x="328" y="125"/>
                  </a:moveTo>
                  <a:lnTo>
                    <a:pt x="164" y="250"/>
                  </a:lnTo>
                  <a:lnTo>
                    <a:pt x="0" y="125"/>
                  </a:lnTo>
                  <a:lnTo>
                    <a:pt x="164" y="0"/>
                  </a:lnTo>
                  <a:lnTo>
                    <a:pt x="328" y="125"/>
                  </a:lnTo>
                </a:path>
              </a:pathLst>
            </a:custGeom>
            <a:solidFill>
              <a:srgbClr val="FF0000"/>
            </a:solidFill>
            <a:ln w="635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26" name="Rectangle 42"/>
            <p:cNvSpPr>
              <a:spLocks noChangeAspect="1" noChangeArrowheads="1"/>
            </p:cNvSpPr>
            <p:nvPr/>
          </p:nvSpPr>
          <p:spPr bwMode="auto">
            <a:xfrm>
              <a:off x="3269" y="3043"/>
              <a:ext cx="1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1800" i="1">
                  <a:solidFill>
                    <a:srgbClr val="FF0000"/>
                  </a:solidFill>
                </a:rPr>
                <a:t>–0.31   ( –0.50 , –0.13 )</a:t>
              </a:r>
              <a:endParaRPr lang="en-GB" sz="1800">
                <a:solidFill>
                  <a:srgbClr val="FF0000"/>
                </a:solidFill>
              </a:endParaRPr>
            </a:p>
          </p:txBody>
        </p:sp>
        <p:grpSp>
          <p:nvGrpSpPr>
            <p:cNvPr id="3" name="Group 43"/>
            <p:cNvGrpSpPr>
              <a:grpSpLocks noChangeAspect="1"/>
            </p:cNvGrpSpPr>
            <p:nvPr/>
          </p:nvGrpSpPr>
          <p:grpSpPr bwMode="auto">
            <a:xfrm>
              <a:off x="281" y="624"/>
              <a:ext cx="702" cy="2160"/>
              <a:chOff x="1518" y="1536"/>
              <a:chExt cx="539" cy="1661"/>
            </a:xfrm>
          </p:grpSpPr>
          <p:sp>
            <p:nvSpPr>
              <p:cNvPr id="93228" name="Rectangle 44"/>
              <p:cNvSpPr>
                <a:spLocks noChangeAspect="1" noChangeArrowheads="1"/>
              </p:cNvSpPr>
              <p:nvPr/>
            </p:nvSpPr>
            <p:spPr bwMode="auto">
              <a:xfrm>
                <a:off x="1540" y="1536"/>
                <a:ext cx="142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GB" sz="1300">
                    <a:solidFill>
                      <a:schemeClr val="tx2"/>
                    </a:solidFill>
                  </a:rPr>
                  <a:t>Trial</a:t>
                </a:r>
                <a:endParaRPr lang="en-GB">
                  <a:solidFill>
                    <a:schemeClr val="tx2"/>
                  </a:solidFill>
                </a:endParaRPr>
              </a:p>
            </p:txBody>
          </p:sp>
          <p:sp>
            <p:nvSpPr>
              <p:cNvPr id="93229" name="Rectangle 45"/>
              <p:cNvSpPr>
                <a:spLocks noChangeAspect="1" noChangeArrowheads="1"/>
              </p:cNvSpPr>
              <p:nvPr/>
            </p:nvSpPr>
            <p:spPr bwMode="auto">
              <a:xfrm>
                <a:off x="1531" y="1722"/>
                <a:ext cx="526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GB" sz="1300"/>
                  <a:t>Woodcock 1981</a:t>
                </a:r>
                <a:endParaRPr lang="en-GB"/>
              </a:p>
            </p:txBody>
          </p:sp>
          <p:sp>
            <p:nvSpPr>
              <p:cNvPr id="93230" name="Rectangle 46"/>
              <p:cNvSpPr>
                <a:spLocks noChangeAspect="1" noChangeArrowheads="1"/>
              </p:cNvSpPr>
              <p:nvPr/>
            </p:nvSpPr>
            <p:spPr bwMode="auto">
              <a:xfrm>
                <a:off x="1531" y="1848"/>
                <a:ext cx="526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GB" sz="1300"/>
                  <a:t>Woodcock 1982</a:t>
                </a:r>
                <a:endParaRPr lang="en-GB"/>
              </a:p>
            </p:txBody>
          </p:sp>
          <p:sp>
            <p:nvSpPr>
              <p:cNvPr id="93231" name="Rectangle 47"/>
              <p:cNvSpPr>
                <a:spLocks noChangeAspect="1" noChangeArrowheads="1"/>
              </p:cNvSpPr>
              <p:nvPr/>
            </p:nvSpPr>
            <p:spPr bwMode="auto">
              <a:xfrm>
                <a:off x="1518" y="1973"/>
                <a:ext cx="26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GB" sz="1300"/>
                  <a:t>Johnson</a:t>
                </a:r>
                <a:endParaRPr lang="en-GB"/>
              </a:p>
            </p:txBody>
          </p:sp>
          <p:sp>
            <p:nvSpPr>
              <p:cNvPr id="93232" name="Rectangle 48"/>
              <p:cNvSpPr>
                <a:spLocks noChangeAspect="1" noChangeArrowheads="1"/>
              </p:cNvSpPr>
              <p:nvPr/>
            </p:nvSpPr>
            <p:spPr bwMode="auto">
              <a:xfrm>
                <a:off x="1527" y="2099"/>
                <a:ext cx="270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GB" sz="1300"/>
                  <a:t>Eiser (A)</a:t>
                </a:r>
                <a:endParaRPr lang="en-GB"/>
              </a:p>
            </p:txBody>
          </p:sp>
          <p:sp>
            <p:nvSpPr>
              <p:cNvPr id="93233" name="Rectangle 49"/>
              <p:cNvSpPr>
                <a:spLocks noChangeAspect="1" noChangeArrowheads="1"/>
              </p:cNvSpPr>
              <p:nvPr/>
            </p:nvSpPr>
            <p:spPr bwMode="auto">
              <a:xfrm>
                <a:off x="1524" y="2224"/>
                <a:ext cx="26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GB" sz="1300"/>
                  <a:t>Eiser (B)</a:t>
                </a:r>
                <a:endParaRPr lang="en-GB"/>
              </a:p>
            </p:txBody>
          </p:sp>
          <p:sp>
            <p:nvSpPr>
              <p:cNvPr id="93234" name="Rectangle 50"/>
              <p:cNvSpPr>
                <a:spLocks noChangeAspect="1" noChangeArrowheads="1"/>
              </p:cNvSpPr>
              <p:nvPr/>
            </p:nvSpPr>
            <p:spPr bwMode="auto">
              <a:xfrm>
                <a:off x="1524" y="2349"/>
                <a:ext cx="220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GB" sz="1300"/>
                  <a:t>Bruera</a:t>
                </a:r>
                <a:endParaRPr lang="en-GB"/>
              </a:p>
            </p:txBody>
          </p:sp>
          <p:sp>
            <p:nvSpPr>
              <p:cNvPr id="93235" name="Rectangle 51"/>
              <p:cNvSpPr>
                <a:spLocks noChangeAspect="1" noChangeArrowheads="1"/>
              </p:cNvSpPr>
              <p:nvPr/>
            </p:nvSpPr>
            <p:spPr bwMode="auto">
              <a:xfrm>
                <a:off x="1532" y="2474"/>
                <a:ext cx="159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GB" sz="1300"/>
                  <a:t>Light</a:t>
                </a:r>
                <a:endParaRPr lang="en-GB"/>
              </a:p>
            </p:txBody>
          </p:sp>
          <p:sp>
            <p:nvSpPr>
              <p:cNvPr id="93236" name="Rectangle 52"/>
              <p:cNvSpPr>
                <a:spLocks noChangeAspect="1" noChangeArrowheads="1"/>
              </p:cNvSpPr>
              <p:nvPr/>
            </p:nvSpPr>
            <p:spPr bwMode="auto">
              <a:xfrm>
                <a:off x="1520" y="2600"/>
                <a:ext cx="165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GB" sz="1300"/>
                  <a:t>Chua</a:t>
                </a:r>
                <a:endParaRPr lang="en-GB"/>
              </a:p>
            </p:txBody>
          </p:sp>
          <p:sp>
            <p:nvSpPr>
              <p:cNvPr id="93237" name="Rectangle 53"/>
              <p:cNvSpPr>
                <a:spLocks noChangeAspect="1" noChangeArrowheads="1"/>
              </p:cNvSpPr>
              <p:nvPr/>
            </p:nvSpPr>
            <p:spPr bwMode="auto">
              <a:xfrm>
                <a:off x="1520" y="2725"/>
                <a:ext cx="185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GB" sz="1300"/>
                  <a:t>Poole</a:t>
                </a:r>
                <a:endParaRPr lang="en-GB"/>
              </a:p>
            </p:txBody>
          </p:sp>
          <p:sp>
            <p:nvSpPr>
              <p:cNvPr id="93238" name="Rectangle 54"/>
              <p:cNvSpPr>
                <a:spLocks noChangeAspect="1" noChangeArrowheads="1"/>
              </p:cNvSpPr>
              <p:nvPr/>
            </p:nvSpPr>
            <p:spPr bwMode="auto">
              <a:xfrm>
                <a:off x="1526" y="2850"/>
                <a:ext cx="173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GB" sz="1300"/>
                  <a:t>Davis</a:t>
                </a:r>
                <a:endParaRPr lang="en-GB"/>
              </a:p>
            </p:txBody>
          </p:sp>
          <p:sp>
            <p:nvSpPr>
              <p:cNvPr id="93239" name="Rectangle 55"/>
              <p:cNvSpPr>
                <a:spLocks noChangeAspect="1" noChangeArrowheads="1"/>
              </p:cNvSpPr>
              <p:nvPr/>
            </p:nvSpPr>
            <p:spPr bwMode="auto">
              <a:xfrm>
                <a:off x="1523" y="2976"/>
                <a:ext cx="196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GB" sz="1300"/>
                  <a:t>Leung</a:t>
                </a:r>
                <a:endParaRPr lang="en-GB"/>
              </a:p>
            </p:txBody>
          </p:sp>
          <p:sp>
            <p:nvSpPr>
              <p:cNvPr id="93240" name="Rectangle 56"/>
              <p:cNvSpPr>
                <a:spLocks noChangeAspect="1" noChangeArrowheads="1"/>
              </p:cNvSpPr>
              <p:nvPr/>
            </p:nvSpPr>
            <p:spPr bwMode="auto">
              <a:xfrm>
                <a:off x="1519" y="3101"/>
                <a:ext cx="245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GB" sz="1300"/>
                  <a:t>Noseda</a:t>
                </a:r>
                <a:endParaRPr lang="en-GB"/>
              </a:p>
            </p:txBody>
          </p:sp>
        </p:grpSp>
        <p:sp>
          <p:nvSpPr>
            <p:cNvPr id="93241" name="Rectangle 57"/>
            <p:cNvSpPr>
              <a:spLocks noChangeAspect="1" noChangeArrowheads="1"/>
            </p:cNvSpPr>
            <p:nvPr/>
          </p:nvSpPr>
          <p:spPr bwMode="auto">
            <a:xfrm>
              <a:off x="240" y="3043"/>
              <a:ext cx="91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800" i="1">
                  <a:solidFill>
                    <a:srgbClr val="FF0000"/>
                  </a:solidFill>
                </a:rPr>
                <a:t>Random effects</a:t>
              </a:r>
            </a:p>
          </p:txBody>
        </p:sp>
        <p:sp>
          <p:nvSpPr>
            <p:cNvPr id="93242" name="Rectangle 58"/>
            <p:cNvSpPr>
              <a:spLocks noChangeAspect="1" noChangeArrowheads="1"/>
            </p:cNvSpPr>
            <p:nvPr/>
          </p:nvSpPr>
          <p:spPr bwMode="auto">
            <a:xfrm>
              <a:off x="1615" y="3809"/>
              <a:ext cx="65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1500">
                  <a:solidFill>
                    <a:schemeClr val="tx2"/>
                  </a:solidFill>
                </a:rPr>
                <a:t>Opioid better</a:t>
              </a:r>
              <a:endParaRPr lang="en-GB">
                <a:solidFill>
                  <a:schemeClr val="tx2"/>
                </a:solidFill>
              </a:endParaRPr>
            </a:p>
          </p:txBody>
        </p:sp>
        <p:grpSp>
          <p:nvGrpSpPr>
            <p:cNvPr id="4" name="Group 59"/>
            <p:cNvGrpSpPr>
              <a:grpSpLocks noChangeAspect="1"/>
            </p:cNvGrpSpPr>
            <p:nvPr/>
          </p:nvGrpSpPr>
          <p:grpSpPr bwMode="auto">
            <a:xfrm>
              <a:off x="2348" y="3864"/>
              <a:ext cx="463" cy="56"/>
              <a:chOff x="3107" y="3870"/>
              <a:chExt cx="356" cy="43"/>
            </a:xfrm>
          </p:grpSpPr>
          <p:sp>
            <p:nvSpPr>
              <p:cNvPr id="93244" name="Freeform 60"/>
              <p:cNvSpPr>
                <a:spLocks noChangeAspect="1"/>
              </p:cNvSpPr>
              <p:nvPr/>
            </p:nvSpPr>
            <p:spPr bwMode="auto">
              <a:xfrm>
                <a:off x="3107" y="3870"/>
                <a:ext cx="143" cy="21"/>
              </a:xfrm>
              <a:custGeom>
                <a:avLst/>
                <a:gdLst/>
                <a:ahLst/>
                <a:cxnLst>
                  <a:cxn ang="0">
                    <a:pos x="285" y="42"/>
                  </a:cxn>
                  <a:cxn ang="0">
                    <a:pos x="0" y="42"/>
                  </a:cxn>
                  <a:cxn ang="0">
                    <a:pos x="42" y="0"/>
                  </a:cxn>
                </a:cxnLst>
                <a:rect l="0" t="0" r="r" b="b"/>
                <a:pathLst>
                  <a:path w="285" h="42">
                    <a:moveTo>
                      <a:pt x="285" y="42"/>
                    </a:moveTo>
                    <a:lnTo>
                      <a:pt x="0" y="42"/>
                    </a:lnTo>
                    <a:lnTo>
                      <a:pt x="42" y="0"/>
                    </a:lnTo>
                  </a:path>
                </a:pathLst>
              </a:custGeom>
              <a:noFill/>
              <a:ln w="6350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245" name="Line 61"/>
              <p:cNvSpPr>
                <a:spLocks noChangeAspect="1" noChangeShapeType="1"/>
              </p:cNvSpPr>
              <p:nvPr/>
            </p:nvSpPr>
            <p:spPr bwMode="auto">
              <a:xfrm flipH="1" flipV="1">
                <a:off x="3107" y="3891"/>
                <a:ext cx="21" cy="22"/>
              </a:xfrm>
              <a:prstGeom prst="line">
                <a:avLst/>
              </a:prstGeom>
              <a:noFill/>
              <a:ln w="635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246" name="Freeform 62"/>
              <p:cNvSpPr>
                <a:spLocks noChangeAspect="1"/>
              </p:cNvSpPr>
              <p:nvPr/>
            </p:nvSpPr>
            <p:spPr bwMode="auto">
              <a:xfrm>
                <a:off x="3321" y="3891"/>
                <a:ext cx="142" cy="2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5" y="0"/>
                  </a:cxn>
                  <a:cxn ang="0">
                    <a:pos x="243" y="44"/>
                  </a:cxn>
                </a:cxnLst>
                <a:rect l="0" t="0" r="r" b="b"/>
                <a:pathLst>
                  <a:path w="285" h="44">
                    <a:moveTo>
                      <a:pt x="0" y="0"/>
                    </a:moveTo>
                    <a:lnTo>
                      <a:pt x="285" y="0"/>
                    </a:lnTo>
                    <a:lnTo>
                      <a:pt x="243" y="44"/>
                    </a:lnTo>
                  </a:path>
                </a:pathLst>
              </a:custGeom>
              <a:noFill/>
              <a:ln w="6350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247" name="Line 63"/>
              <p:cNvSpPr>
                <a:spLocks noChangeAspect="1" noChangeShapeType="1"/>
              </p:cNvSpPr>
              <p:nvPr/>
            </p:nvSpPr>
            <p:spPr bwMode="auto">
              <a:xfrm>
                <a:off x="3442" y="3870"/>
                <a:ext cx="21" cy="21"/>
              </a:xfrm>
              <a:prstGeom prst="line">
                <a:avLst/>
              </a:prstGeom>
              <a:noFill/>
              <a:ln w="635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93248" name="Rectangle 64"/>
            <p:cNvSpPr>
              <a:spLocks noChangeAspect="1" noChangeArrowheads="1"/>
            </p:cNvSpPr>
            <p:nvPr/>
          </p:nvSpPr>
          <p:spPr bwMode="auto">
            <a:xfrm>
              <a:off x="2886" y="3809"/>
              <a:ext cx="71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1500">
                  <a:solidFill>
                    <a:schemeClr val="tx2"/>
                  </a:solidFill>
                </a:rPr>
                <a:t>Placebo better</a:t>
              </a:r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3249" name="Rectangle 65"/>
            <p:cNvSpPr>
              <a:spLocks noChangeAspect="1" noChangeArrowheads="1"/>
            </p:cNvSpPr>
            <p:nvPr/>
          </p:nvSpPr>
          <p:spPr bwMode="auto">
            <a:xfrm>
              <a:off x="1587" y="480"/>
              <a:ext cx="182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1400" i="1">
                  <a:solidFill>
                    <a:schemeClr val="tx2"/>
                  </a:solidFill>
                </a:rPr>
                <a:t>Estimates with 95% confidence intervals</a:t>
              </a:r>
              <a:endParaRPr lang="en-GB" sz="1400">
                <a:solidFill>
                  <a:schemeClr val="tx2"/>
                </a:solidFill>
              </a:endParaRPr>
            </a:p>
          </p:txBody>
        </p:sp>
        <p:sp>
          <p:nvSpPr>
            <p:cNvPr id="93250" name="Rectangle 66"/>
            <p:cNvSpPr>
              <a:spLocks noChangeAspect="1" noChangeArrowheads="1"/>
            </p:cNvSpPr>
            <p:nvPr/>
          </p:nvSpPr>
          <p:spPr bwMode="auto">
            <a:xfrm>
              <a:off x="1689" y="3535"/>
              <a:ext cx="1662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1700">
                  <a:solidFill>
                    <a:schemeClr val="tx2"/>
                  </a:solidFill>
                </a:rPr>
                <a:t>Standardised mean difference</a:t>
              </a:r>
              <a:endParaRPr lang="en-GB" sz="2000">
                <a:solidFill>
                  <a:schemeClr val="tx2"/>
                </a:solidFill>
              </a:endParaRPr>
            </a:p>
          </p:txBody>
        </p:sp>
        <p:sp>
          <p:nvSpPr>
            <p:cNvPr id="93251" name="Freeform 67"/>
            <p:cNvSpPr>
              <a:spLocks/>
            </p:cNvSpPr>
            <p:nvPr/>
          </p:nvSpPr>
          <p:spPr bwMode="auto">
            <a:xfrm>
              <a:off x="2316" y="2828"/>
              <a:ext cx="139" cy="148"/>
            </a:xfrm>
            <a:custGeom>
              <a:avLst/>
              <a:gdLst/>
              <a:ahLst/>
              <a:cxnLst>
                <a:cxn ang="0">
                  <a:pos x="158" y="75"/>
                </a:cxn>
                <a:cxn ang="0">
                  <a:pos x="80" y="148"/>
                </a:cxn>
                <a:cxn ang="0">
                  <a:pos x="0" y="75"/>
                </a:cxn>
                <a:cxn ang="0">
                  <a:pos x="80" y="0"/>
                </a:cxn>
                <a:cxn ang="0">
                  <a:pos x="158" y="75"/>
                </a:cxn>
              </a:cxnLst>
              <a:rect l="0" t="0" r="r" b="b"/>
              <a:pathLst>
                <a:path w="158" h="148">
                  <a:moveTo>
                    <a:pt x="158" y="75"/>
                  </a:moveTo>
                  <a:lnTo>
                    <a:pt x="80" y="148"/>
                  </a:lnTo>
                  <a:lnTo>
                    <a:pt x="0" y="75"/>
                  </a:lnTo>
                  <a:lnTo>
                    <a:pt x="80" y="0"/>
                  </a:lnTo>
                  <a:lnTo>
                    <a:pt x="158" y="75"/>
                  </a:lnTo>
                </a:path>
              </a:pathLst>
            </a:custGeom>
            <a:solidFill>
              <a:schemeClr val="accent2"/>
            </a:solidFill>
            <a:ln w="9525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52" name="Rectangle 68"/>
            <p:cNvSpPr>
              <a:spLocks noChangeAspect="1" noChangeArrowheads="1"/>
            </p:cNvSpPr>
            <p:nvPr/>
          </p:nvSpPr>
          <p:spPr bwMode="auto">
            <a:xfrm>
              <a:off x="240" y="2832"/>
              <a:ext cx="67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800" i="1">
                  <a:solidFill>
                    <a:schemeClr val="accent2"/>
                  </a:solidFill>
                </a:rPr>
                <a:t>Fixed effect</a:t>
              </a:r>
            </a:p>
          </p:txBody>
        </p:sp>
        <p:sp>
          <p:nvSpPr>
            <p:cNvPr id="93253" name="Rectangle 69"/>
            <p:cNvSpPr>
              <a:spLocks noChangeAspect="1" noChangeArrowheads="1"/>
            </p:cNvSpPr>
            <p:nvPr/>
          </p:nvSpPr>
          <p:spPr bwMode="auto">
            <a:xfrm>
              <a:off x="3268" y="2832"/>
              <a:ext cx="1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1800" i="1">
                  <a:solidFill>
                    <a:schemeClr val="accent2"/>
                  </a:solidFill>
                </a:rPr>
                <a:t>–0.32   ( –0.43 , –0.20 )</a:t>
              </a:r>
              <a:endParaRPr lang="en-GB" sz="1800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fld id="{A2B36F8C-2548-42E3-8CF1-D0AA143BCEBF}" type="slidenum">
              <a:rPr lang="en-GB"/>
              <a:pPr/>
              <a:t>21</a:t>
            </a:fld>
            <a:endParaRPr lang="en-GB"/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347663" y="203200"/>
            <a:ext cx="8331200" cy="406400"/>
          </a:xfrm>
        </p:spPr>
        <p:txBody>
          <a:bodyPr/>
          <a:lstStyle/>
          <a:p>
            <a:r>
              <a:rPr lang="en-GB" sz="2800"/>
              <a:t>Fixed versus random effects: Very different results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165225" y="1125538"/>
            <a:ext cx="6224588" cy="5216525"/>
            <a:chOff x="734" y="709"/>
            <a:chExt cx="3921" cy="3286"/>
          </a:xfrm>
        </p:grpSpPr>
        <p:sp>
          <p:nvSpPr>
            <p:cNvPr id="94212" name="Rectangle 4"/>
            <p:cNvSpPr>
              <a:spLocks noChangeArrowheads="1"/>
            </p:cNvSpPr>
            <p:nvPr/>
          </p:nvSpPr>
          <p:spPr bwMode="auto">
            <a:xfrm>
              <a:off x="3811" y="3803"/>
              <a:ext cx="48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600">
                  <a:solidFill>
                    <a:schemeClr val="tx2"/>
                  </a:solidFill>
                </a:rPr>
                <a:t>Risk ratio</a:t>
              </a:r>
              <a:endParaRPr lang="en-GB" sz="4000">
                <a:solidFill>
                  <a:schemeClr val="tx2"/>
                </a:solidFill>
              </a:endParaRPr>
            </a:p>
          </p:txBody>
        </p:sp>
        <p:sp>
          <p:nvSpPr>
            <p:cNvPr id="94213" name="Rectangle 5"/>
            <p:cNvSpPr>
              <a:spLocks noChangeArrowheads="1"/>
            </p:cNvSpPr>
            <p:nvPr/>
          </p:nvSpPr>
          <p:spPr bwMode="auto">
            <a:xfrm>
              <a:off x="1538" y="3880"/>
              <a:ext cx="17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200">
                  <a:solidFill>
                    <a:schemeClr val="tx2"/>
                  </a:solidFill>
                </a:rPr>
                <a:t>0.01</a:t>
              </a:r>
              <a:endParaRPr lang="en-GB" sz="3200">
                <a:solidFill>
                  <a:schemeClr val="tx2"/>
                </a:solidFill>
              </a:endParaRPr>
            </a:p>
          </p:txBody>
        </p:sp>
        <p:sp>
          <p:nvSpPr>
            <p:cNvPr id="94214" name="Line 6"/>
            <p:cNvSpPr>
              <a:spLocks noChangeShapeType="1"/>
            </p:cNvSpPr>
            <p:nvPr/>
          </p:nvSpPr>
          <p:spPr bwMode="auto">
            <a:xfrm flipV="1">
              <a:off x="1622" y="3804"/>
              <a:ext cx="2" cy="5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15" name="Rectangle 7"/>
            <p:cNvSpPr>
              <a:spLocks noChangeArrowheads="1"/>
            </p:cNvSpPr>
            <p:nvPr/>
          </p:nvSpPr>
          <p:spPr bwMode="auto">
            <a:xfrm>
              <a:off x="2219" y="3880"/>
              <a:ext cx="122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200">
                  <a:solidFill>
                    <a:schemeClr val="tx2"/>
                  </a:solidFill>
                </a:rPr>
                <a:t>0.1</a:t>
              </a:r>
              <a:endParaRPr lang="en-GB" sz="3200">
                <a:solidFill>
                  <a:schemeClr val="tx2"/>
                </a:solidFill>
              </a:endParaRPr>
            </a:p>
          </p:txBody>
        </p:sp>
        <p:sp>
          <p:nvSpPr>
            <p:cNvPr id="94216" name="Line 8"/>
            <p:cNvSpPr>
              <a:spLocks noChangeShapeType="1"/>
            </p:cNvSpPr>
            <p:nvPr/>
          </p:nvSpPr>
          <p:spPr bwMode="auto">
            <a:xfrm flipV="1">
              <a:off x="2271" y="3804"/>
              <a:ext cx="2" cy="5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17" name="Rectangle 9"/>
            <p:cNvSpPr>
              <a:spLocks noChangeArrowheads="1"/>
            </p:cNvSpPr>
            <p:nvPr/>
          </p:nvSpPr>
          <p:spPr bwMode="auto">
            <a:xfrm>
              <a:off x="2883" y="3880"/>
              <a:ext cx="4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200">
                  <a:solidFill>
                    <a:schemeClr val="tx2"/>
                  </a:solidFill>
                </a:rPr>
                <a:t>1</a:t>
              </a:r>
              <a:endParaRPr lang="en-GB" sz="3200">
                <a:solidFill>
                  <a:schemeClr val="tx2"/>
                </a:solidFill>
              </a:endParaRPr>
            </a:p>
          </p:txBody>
        </p:sp>
        <p:sp>
          <p:nvSpPr>
            <p:cNvPr id="94218" name="Rectangle 10"/>
            <p:cNvSpPr>
              <a:spLocks noChangeArrowheads="1"/>
            </p:cNvSpPr>
            <p:nvPr/>
          </p:nvSpPr>
          <p:spPr bwMode="auto">
            <a:xfrm>
              <a:off x="3500" y="3880"/>
              <a:ext cx="9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200">
                  <a:solidFill>
                    <a:schemeClr val="tx2"/>
                  </a:solidFill>
                </a:rPr>
                <a:t>10</a:t>
              </a:r>
              <a:endParaRPr lang="en-GB" sz="3200">
                <a:solidFill>
                  <a:schemeClr val="tx2"/>
                </a:solidFill>
              </a:endParaRPr>
            </a:p>
          </p:txBody>
        </p:sp>
        <p:sp>
          <p:nvSpPr>
            <p:cNvPr id="94219" name="Line 11"/>
            <p:cNvSpPr>
              <a:spLocks noChangeShapeType="1"/>
            </p:cNvSpPr>
            <p:nvPr/>
          </p:nvSpPr>
          <p:spPr bwMode="auto">
            <a:xfrm flipV="1">
              <a:off x="3567" y="3804"/>
              <a:ext cx="2" cy="5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20" name="Line 12"/>
            <p:cNvSpPr>
              <a:spLocks noChangeShapeType="1"/>
            </p:cNvSpPr>
            <p:nvPr/>
          </p:nvSpPr>
          <p:spPr bwMode="auto">
            <a:xfrm flipV="1">
              <a:off x="2918" y="966"/>
              <a:ext cx="0" cy="289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21" name="Rectangle 13"/>
            <p:cNvSpPr>
              <a:spLocks noChangeArrowheads="1"/>
            </p:cNvSpPr>
            <p:nvPr/>
          </p:nvSpPr>
          <p:spPr bwMode="auto">
            <a:xfrm>
              <a:off x="747" y="883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600">
                  <a:solidFill>
                    <a:schemeClr val="tx2"/>
                  </a:solidFill>
                </a:rPr>
                <a:t>Study</a:t>
              </a:r>
              <a:endParaRPr lang="en-GB" sz="4000"/>
            </a:p>
          </p:txBody>
        </p:sp>
        <p:sp>
          <p:nvSpPr>
            <p:cNvPr id="94222" name="Line 14"/>
            <p:cNvSpPr>
              <a:spLocks noChangeShapeType="1"/>
            </p:cNvSpPr>
            <p:nvPr/>
          </p:nvSpPr>
          <p:spPr bwMode="auto">
            <a:xfrm>
              <a:off x="1622" y="3797"/>
              <a:ext cx="2057" cy="2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23" name="Line 15"/>
            <p:cNvSpPr>
              <a:spLocks noChangeShapeType="1"/>
            </p:cNvSpPr>
            <p:nvPr/>
          </p:nvSpPr>
          <p:spPr bwMode="auto">
            <a:xfrm>
              <a:off x="2033" y="1152"/>
              <a:ext cx="1326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24" name="Rectangle 16"/>
            <p:cNvSpPr>
              <a:spLocks noChangeAspect="1" noChangeArrowheads="1"/>
            </p:cNvSpPr>
            <p:nvPr/>
          </p:nvSpPr>
          <p:spPr bwMode="auto">
            <a:xfrm>
              <a:off x="2683" y="1145"/>
              <a:ext cx="9" cy="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25" name="Rectangle 17"/>
            <p:cNvSpPr>
              <a:spLocks noChangeArrowheads="1"/>
            </p:cNvSpPr>
            <p:nvPr/>
          </p:nvSpPr>
          <p:spPr bwMode="auto">
            <a:xfrm>
              <a:off x="734" y="1075"/>
              <a:ext cx="32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200"/>
                <a:t> Morton</a:t>
              </a:r>
              <a:endParaRPr lang="en-GB" sz="4000"/>
            </a:p>
          </p:txBody>
        </p:sp>
        <p:sp>
          <p:nvSpPr>
            <p:cNvPr id="94226" name="Line 18"/>
            <p:cNvSpPr>
              <a:spLocks noChangeShapeType="1"/>
            </p:cNvSpPr>
            <p:nvPr/>
          </p:nvSpPr>
          <p:spPr bwMode="auto">
            <a:xfrm>
              <a:off x="2450" y="1281"/>
              <a:ext cx="41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27" name="Rectangle 19"/>
            <p:cNvSpPr>
              <a:spLocks noChangeArrowheads="1"/>
            </p:cNvSpPr>
            <p:nvPr/>
          </p:nvSpPr>
          <p:spPr bwMode="auto">
            <a:xfrm>
              <a:off x="2624" y="1252"/>
              <a:ext cx="49" cy="5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28" name="Rectangle 20"/>
            <p:cNvSpPr>
              <a:spLocks noChangeArrowheads="1"/>
            </p:cNvSpPr>
            <p:nvPr/>
          </p:nvSpPr>
          <p:spPr bwMode="auto">
            <a:xfrm>
              <a:off x="734" y="1205"/>
              <a:ext cx="4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200"/>
                <a:t> Rasmussen</a:t>
              </a:r>
              <a:endParaRPr lang="en-GB" sz="4000"/>
            </a:p>
          </p:txBody>
        </p:sp>
        <p:sp>
          <p:nvSpPr>
            <p:cNvPr id="94229" name="Line 21"/>
            <p:cNvSpPr>
              <a:spLocks noChangeShapeType="1"/>
            </p:cNvSpPr>
            <p:nvPr/>
          </p:nvSpPr>
          <p:spPr bwMode="auto">
            <a:xfrm>
              <a:off x="2127" y="1391"/>
              <a:ext cx="879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30" name="Rectangle 22"/>
            <p:cNvSpPr>
              <a:spLocks noChangeArrowheads="1"/>
            </p:cNvSpPr>
            <p:nvPr/>
          </p:nvSpPr>
          <p:spPr bwMode="auto">
            <a:xfrm>
              <a:off x="2548" y="1377"/>
              <a:ext cx="25" cy="2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31" name="Rectangle 23"/>
            <p:cNvSpPr>
              <a:spLocks noChangeArrowheads="1"/>
            </p:cNvSpPr>
            <p:nvPr/>
          </p:nvSpPr>
          <p:spPr bwMode="auto">
            <a:xfrm>
              <a:off x="734" y="1315"/>
              <a:ext cx="24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200"/>
                <a:t> Smith</a:t>
              </a:r>
              <a:endParaRPr lang="en-GB" sz="4000"/>
            </a:p>
          </p:txBody>
        </p:sp>
        <p:sp>
          <p:nvSpPr>
            <p:cNvPr id="94232" name="Line 24"/>
            <p:cNvSpPr>
              <a:spLocks noChangeShapeType="1"/>
            </p:cNvSpPr>
            <p:nvPr/>
          </p:nvSpPr>
          <p:spPr bwMode="auto">
            <a:xfrm>
              <a:off x="2136" y="1487"/>
              <a:ext cx="1543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33" name="Rectangle 25"/>
            <p:cNvSpPr>
              <a:spLocks noChangeArrowheads="1"/>
            </p:cNvSpPr>
            <p:nvPr/>
          </p:nvSpPr>
          <p:spPr bwMode="auto">
            <a:xfrm>
              <a:off x="2903" y="1482"/>
              <a:ext cx="1" cy="8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34" name="Rectangle 26"/>
            <p:cNvSpPr>
              <a:spLocks noChangeArrowheads="1"/>
            </p:cNvSpPr>
            <p:nvPr/>
          </p:nvSpPr>
          <p:spPr bwMode="auto">
            <a:xfrm>
              <a:off x="734" y="1411"/>
              <a:ext cx="380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200"/>
                <a:t> Abraham</a:t>
              </a:r>
              <a:endParaRPr lang="en-GB" sz="4000"/>
            </a:p>
          </p:txBody>
        </p:sp>
        <p:sp>
          <p:nvSpPr>
            <p:cNvPr id="94235" name="Line 27"/>
            <p:cNvSpPr>
              <a:spLocks noChangeShapeType="1"/>
            </p:cNvSpPr>
            <p:nvPr/>
          </p:nvSpPr>
          <p:spPr bwMode="auto">
            <a:xfrm>
              <a:off x="2724" y="1612"/>
              <a:ext cx="508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36" name="Rectangle 28"/>
            <p:cNvSpPr>
              <a:spLocks noChangeArrowheads="1"/>
            </p:cNvSpPr>
            <p:nvPr/>
          </p:nvSpPr>
          <p:spPr bwMode="auto">
            <a:xfrm>
              <a:off x="2964" y="1597"/>
              <a:ext cx="24" cy="2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37" name="Rectangle 29"/>
            <p:cNvSpPr>
              <a:spLocks noChangeArrowheads="1"/>
            </p:cNvSpPr>
            <p:nvPr/>
          </p:nvSpPr>
          <p:spPr bwMode="auto">
            <a:xfrm>
              <a:off x="734" y="1536"/>
              <a:ext cx="38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200"/>
                <a:t> Feldstedt</a:t>
              </a:r>
              <a:endParaRPr lang="en-GB" sz="4000"/>
            </a:p>
          </p:txBody>
        </p:sp>
        <p:sp>
          <p:nvSpPr>
            <p:cNvPr id="94238" name="Line 30"/>
            <p:cNvSpPr>
              <a:spLocks noChangeShapeType="1"/>
            </p:cNvSpPr>
            <p:nvPr/>
          </p:nvSpPr>
          <p:spPr bwMode="auto">
            <a:xfrm>
              <a:off x="1716" y="1742"/>
              <a:ext cx="1143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39" name="Rectangle 31"/>
            <p:cNvSpPr>
              <a:spLocks noChangeAspect="1" noChangeArrowheads="1"/>
            </p:cNvSpPr>
            <p:nvPr/>
          </p:nvSpPr>
          <p:spPr bwMode="auto">
            <a:xfrm>
              <a:off x="2266" y="1723"/>
              <a:ext cx="34" cy="3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40" name="Rectangle 32"/>
            <p:cNvSpPr>
              <a:spLocks noChangeArrowheads="1"/>
            </p:cNvSpPr>
            <p:nvPr/>
          </p:nvSpPr>
          <p:spPr bwMode="auto">
            <a:xfrm>
              <a:off x="734" y="1666"/>
              <a:ext cx="58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200" dirty="0"/>
                <a:t> </a:t>
              </a:r>
              <a:r>
                <a:rPr lang="en-GB" sz="1200" dirty="0" err="1"/>
                <a:t>Shechter</a:t>
              </a:r>
              <a:r>
                <a:rPr lang="en-GB" sz="1200" dirty="0"/>
                <a:t> 1990</a:t>
              </a:r>
              <a:endParaRPr lang="en-GB" sz="4000" dirty="0"/>
            </a:p>
          </p:txBody>
        </p:sp>
        <p:sp>
          <p:nvSpPr>
            <p:cNvPr id="94241" name="Line 33"/>
            <p:cNvSpPr>
              <a:spLocks noChangeShapeType="1"/>
            </p:cNvSpPr>
            <p:nvPr/>
          </p:nvSpPr>
          <p:spPr bwMode="auto">
            <a:xfrm>
              <a:off x="1971" y="1867"/>
              <a:ext cx="1234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42" name="Rectangle 34"/>
            <p:cNvSpPr>
              <a:spLocks noChangeArrowheads="1"/>
            </p:cNvSpPr>
            <p:nvPr/>
          </p:nvSpPr>
          <p:spPr bwMode="auto">
            <a:xfrm>
              <a:off x="2573" y="1860"/>
              <a:ext cx="16" cy="1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43" name="Rectangle 35"/>
            <p:cNvSpPr>
              <a:spLocks noChangeArrowheads="1"/>
            </p:cNvSpPr>
            <p:nvPr/>
          </p:nvSpPr>
          <p:spPr bwMode="auto">
            <a:xfrm>
              <a:off x="734" y="1791"/>
              <a:ext cx="56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200"/>
                <a:t> Ceremuzynski</a:t>
              </a:r>
              <a:endParaRPr lang="en-GB" sz="4000"/>
            </a:p>
          </p:txBody>
        </p:sp>
        <p:sp>
          <p:nvSpPr>
            <p:cNvPr id="94244" name="Line 36"/>
            <p:cNvSpPr>
              <a:spLocks noChangeShapeType="1"/>
            </p:cNvSpPr>
            <p:nvPr/>
          </p:nvSpPr>
          <p:spPr bwMode="auto">
            <a:xfrm>
              <a:off x="2770" y="2010"/>
              <a:ext cx="147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45" name="Rectangle 37"/>
            <p:cNvSpPr>
              <a:spLocks noChangeArrowheads="1"/>
            </p:cNvSpPr>
            <p:nvPr/>
          </p:nvSpPr>
          <p:spPr bwMode="auto">
            <a:xfrm>
              <a:off x="2776" y="1945"/>
              <a:ext cx="127" cy="1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46" name="Rectangle 38"/>
            <p:cNvSpPr>
              <a:spLocks noChangeArrowheads="1"/>
            </p:cNvSpPr>
            <p:nvPr/>
          </p:nvSpPr>
          <p:spPr bwMode="auto">
            <a:xfrm>
              <a:off x="734" y="1934"/>
              <a:ext cx="31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200"/>
                <a:t> LIMIT-2</a:t>
              </a:r>
              <a:endParaRPr lang="en-GB" sz="4000"/>
            </a:p>
          </p:txBody>
        </p:sp>
        <p:sp>
          <p:nvSpPr>
            <p:cNvPr id="94247" name="Line 39"/>
            <p:cNvSpPr>
              <a:spLocks noChangeShapeType="1"/>
            </p:cNvSpPr>
            <p:nvPr/>
          </p:nvSpPr>
          <p:spPr bwMode="auto">
            <a:xfrm>
              <a:off x="1713" y="2121"/>
              <a:ext cx="177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48" name="Rectangle 40"/>
            <p:cNvSpPr>
              <a:spLocks noChangeArrowheads="1"/>
            </p:cNvSpPr>
            <p:nvPr/>
          </p:nvSpPr>
          <p:spPr bwMode="auto">
            <a:xfrm>
              <a:off x="2589" y="2117"/>
              <a:ext cx="8" cy="8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49" name="Rectangle 41"/>
            <p:cNvSpPr>
              <a:spLocks noChangeArrowheads="1"/>
            </p:cNvSpPr>
            <p:nvPr/>
          </p:nvSpPr>
          <p:spPr bwMode="auto">
            <a:xfrm>
              <a:off x="734" y="2045"/>
              <a:ext cx="39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200"/>
                <a:t> Bertschat</a:t>
              </a:r>
              <a:endParaRPr lang="en-GB" sz="4000"/>
            </a:p>
          </p:txBody>
        </p:sp>
        <p:sp>
          <p:nvSpPr>
            <p:cNvPr id="94250" name="Line 42"/>
            <p:cNvSpPr>
              <a:spLocks noChangeShapeType="1"/>
            </p:cNvSpPr>
            <p:nvPr/>
          </p:nvSpPr>
          <p:spPr bwMode="auto">
            <a:xfrm>
              <a:off x="2480" y="2252"/>
              <a:ext cx="532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51" name="Rectangle 43"/>
            <p:cNvSpPr>
              <a:spLocks noChangeArrowheads="1"/>
            </p:cNvSpPr>
            <p:nvPr/>
          </p:nvSpPr>
          <p:spPr bwMode="auto">
            <a:xfrm>
              <a:off x="2724" y="2233"/>
              <a:ext cx="35" cy="33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52" name="Rectangle 44"/>
            <p:cNvSpPr>
              <a:spLocks noChangeArrowheads="1"/>
            </p:cNvSpPr>
            <p:nvPr/>
          </p:nvSpPr>
          <p:spPr bwMode="auto">
            <a:xfrm>
              <a:off x="734" y="2175"/>
              <a:ext cx="233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200"/>
                <a:t> Singh</a:t>
              </a:r>
              <a:endParaRPr lang="en-GB" sz="4000"/>
            </a:p>
          </p:txBody>
        </p:sp>
        <p:sp>
          <p:nvSpPr>
            <p:cNvPr id="94253" name="Line 45"/>
            <p:cNvSpPr>
              <a:spLocks noChangeShapeType="1"/>
            </p:cNvSpPr>
            <p:nvPr/>
          </p:nvSpPr>
          <p:spPr bwMode="auto">
            <a:xfrm>
              <a:off x="1802" y="2361"/>
              <a:ext cx="1139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54" name="Rectangle 46"/>
            <p:cNvSpPr>
              <a:spLocks noChangeAspect="1" noChangeArrowheads="1"/>
            </p:cNvSpPr>
            <p:nvPr/>
          </p:nvSpPr>
          <p:spPr bwMode="auto">
            <a:xfrm>
              <a:off x="2353" y="2350"/>
              <a:ext cx="23" cy="23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55" name="Rectangle 47"/>
            <p:cNvSpPr>
              <a:spLocks noChangeArrowheads="1"/>
            </p:cNvSpPr>
            <p:nvPr/>
          </p:nvSpPr>
          <p:spPr bwMode="auto">
            <a:xfrm>
              <a:off x="734" y="2285"/>
              <a:ext cx="302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200"/>
                <a:t> Pereira</a:t>
              </a:r>
              <a:endParaRPr lang="en-GB" sz="4000"/>
            </a:p>
          </p:txBody>
        </p:sp>
        <p:sp>
          <p:nvSpPr>
            <p:cNvPr id="94256" name="Line 48"/>
            <p:cNvSpPr>
              <a:spLocks noChangeShapeType="1"/>
            </p:cNvSpPr>
            <p:nvPr/>
          </p:nvSpPr>
          <p:spPr bwMode="auto">
            <a:xfrm>
              <a:off x="2504" y="2471"/>
              <a:ext cx="496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57" name="Rectangle 49"/>
            <p:cNvSpPr>
              <a:spLocks noChangeAspect="1" noChangeArrowheads="1"/>
            </p:cNvSpPr>
            <p:nvPr/>
          </p:nvSpPr>
          <p:spPr bwMode="auto">
            <a:xfrm>
              <a:off x="2732" y="2452"/>
              <a:ext cx="39" cy="36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58" name="Rectangle 50"/>
            <p:cNvSpPr>
              <a:spLocks noChangeArrowheads="1"/>
            </p:cNvSpPr>
            <p:nvPr/>
          </p:nvSpPr>
          <p:spPr bwMode="auto">
            <a:xfrm>
              <a:off x="734" y="2395"/>
              <a:ext cx="185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200"/>
                <a:t> Golf</a:t>
              </a:r>
              <a:endParaRPr lang="en-GB" sz="4000"/>
            </a:p>
          </p:txBody>
        </p:sp>
        <p:sp>
          <p:nvSpPr>
            <p:cNvPr id="94259" name="Line 51"/>
            <p:cNvSpPr>
              <a:spLocks noChangeShapeType="1"/>
            </p:cNvSpPr>
            <p:nvPr/>
          </p:nvSpPr>
          <p:spPr bwMode="auto">
            <a:xfrm>
              <a:off x="2377" y="2594"/>
              <a:ext cx="659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60" name="Rectangle 52"/>
            <p:cNvSpPr>
              <a:spLocks noChangeArrowheads="1"/>
            </p:cNvSpPr>
            <p:nvPr/>
          </p:nvSpPr>
          <p:spPr bwMode="auto">
            <a:xfrm>
              <a:off x="2692" y="2577"/>
              <a:ext cx="25" cy="2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61" name="Rectangle 53"/>
            <p:cNvSpPr>
              <a:spLocks noChangeArrowheads="1"/>
            </p:cNvSpPr>
            <p:nvPr/>
          </p:nvSpPr>
          <p:spPr bwMode="auto">
            <a:xfrm>
              <a:off x="734" y="2517"/>
              <a:ext cx="432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200"/>
                <a:t> Thogersen</a:t>
              </a:r>
              <a:endParaRPr lang="en-GB" sz="4000"/>
            </a:p>
          </p:txBody>
        </p:sp>
        <p:sp>
          <p:nvSpPr>
            <p:cNvPr id="94262" name="Line 54"/>
            <p:cNvSpPr>
              <a:spLocks noChangeShapeType="1"/>
            </p:cNvSpPr>
            <p:nvPr/>
          </p:nvSpPr>
          <p:spPr bwMode="auto">
            <a:xfrm>
              <a:off x="2218" y="2717"/>
              <a:ext cx="593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63" name="Rectangle 55"/>
            <p:cNvSpPr>
              <a:spLocks noChangeArrowheads="1"/>
            </p:cNvSpPr>
            <p:nvPr/>
          </p:nvSpPr>
          <p:spPr bwMode="auto">
            <a:xfrm>
              <a:off x="2488" y="2693"/>
              <a:ext cx="41" cy="4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64" name="Rectangle 56"/>
            <p:cNvSpPr>
              <a:spLocks noChangeArrowheads="1"/>
            </p:cNvSpPr>
            <p:nvPr/>
          </p:nvSpPr>
          <p:spPr bwMode="auto">
            <a:xfrm>
              <a:off x="734" y="2640"/>
              <a:ext cx="58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200"/>
                <a:t> Shechter 1995</a:t>
              </a:r>
              <a:endParaRPr lang="en-GB" sz="4000"/>
            </a:p>
          </p:txBody>
        </p:sp>
        <p:sp>
          <p:nvSpPr>
            <p:cNvPr id="94265" name="Rectangle 57"/>
            <p:cNvSpPr>
              <a:spLocks noChangeArrowheads="1"/>
            </p:cNvSpPr>
            <p:nvPr/>
          </p:nvSpPr>
          <p:spPr bwMode="auto">
            <a:xfrm>
              <a:off x="1583" y="709"/>
              <a:ext cx="193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400" i="1">
                  <a:solidFill>
                    <a:schemeClr val="tx2"/>
                  </a:solidFill>
                </a:rPr>
                <a:t>Estimates with 95% confidence intervals</a:t>
              </a:r>
            </a:p>
          </p:txBody>
        </p:sp>
        <p:sp>
          <p:nvSpPr>
            <p:cNvPr id="94266" name="Rectangle 58"/>
            <p:cNvSpPr>
              <a:spLocks noChangeArrowheads="1"/>
            </p:cNvSpPr>
            <p:nvPr/>
          </p:nvSpPr>
          <p:spPr bwMode="auto">
            <a:xfrm>
              <a:off x="2829" y="2771"/>
              <a:ext cx="181" cy="181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67" name="Rectangle 59"/>
            <p:cNvSpPr>
              <a:spLocks noChangeArrowheads="1"/>
            </p:cNvSpPr>
            <p:nvPr/>
          </p:nvSpPr>
          <p:spPr bwMode="auto">
            <a:xfrm>
              <a:off x="742" y="2807"/>
              <a:ext cx="23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200"/>
                <a:t> ISIS-4</a:t>
              </a:r>
              <a:endParaRPr lang="en-GB" sz="4000"/>
            </a:p>
          </p:txBody>
        </p:sp>
        <p:sp>
          <p:nvSpPr>
            <p:cNvPr id="94268" name="AutoShape 60"/>
            <p:cNvSpPr>
              <a:spLocks noChangeArrowheads="1"/>
            </p:cNvSpPr>
            <p:nvPr/>
          </p:nvSpPr>
          <p:spPr bwMode="auto">
            <a:xfrm>
              <a:off x="2900" y="3217"/>
              <a:ext cx="38" cy="147"/>
            </a:xfrm>
            <a:prstGeom prst="diamond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4269" name="Rectangle 61"/>
            <p:cNvSpPr>
              <a:spLocks noChangeArrowheads="1"/>
            </p:cNvSpPr>
            <p:nvPr/>
          </p:nvSpPr>
          <p:spPr bwMode="auto">
            <a:xfrm>
              <a:off x="744" y="2951"/>
              <a:ext cx="2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200"/>
                <a:t> MAGIC</a:t>
              </a:r>
              <a:endParaRPr lang="en-GB" sz="4000"/>
            </a:p>
          </p:txBody>
        </p:sp>
        <p:sp>
          <p:nvSpPr>
            <p:cNvPr id="94270" name="Rectangle 62"/>
            <p:cNvSpPr>
              <a:spLocks noChangeArrowheads="1"/>
            </p:cNvSpPr>
            <p:nvPr/>
          </p:nvSpPr>
          <p:spPr bwMode="auto">
            <a:xfrm>
              <a:off x="2847" y="2885"/>
              <a:ext cx="159" cy="15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271" name="Rectangle 63"/>
            <p:cNvSpPr>
              <a:spLocks noChangeArrowheads="1"/>
            </p:cNvSpPr>
            <p:nvPr/>
          </p:nvSpPr>
          <p:spPr bwMode="auto">
            <a:xfrm>
              <a:off x="3503" y="3169"/>
              <a:ext cx="115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800" i="1">
                  <a:solidFill>
                    <a:srgbClr val="66FFFF"/>
                  </a:solidFill>
                </a:rPr>
                <a:t> </a:t>
              </a:r>
              <a:r>
                <a:rPr lang="en-GB" sz="1800" i="1">
                  <a:solidFill>
                    <a:schemeClr val="accent2"/>
                  </a:solidFill>
                </a:rPr>
                <a:t>1.01 (0.97,1.07)</a:t>
              </a:r>
              <a:r>
                <a:rPr lang="en-GB" sz="1800" i="1">
                  <a:solidFill>
                    <a:srgbClr val="66FFFF"/>
                  </a:solidFill>
                </a:rPr>
                <a:t>	</a:t>
              </a:r>
            </a:p>
          </p:txBody>
        </p:sp>
        <p:sp>
          <p:nvSpPr>
            <p:cNvPr id="94272" name="Rectangle 64"/>
            <p:cNvSpPr>
              <a:spLocks noChangeArrowheads="1"/>
            </p:cNvSpPr>
            <p:nvPr/>
          </p:nvSpPr>
          <p:spPr bwMode="auto">
            <a:xfrm>
              <a:off x="744" y="3191"/>
              <a:ext cx="7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800" i="1">
                  <a:solidFill>
                    <a:srgbClr val="66FFFF"/>
                  </a:solidFill>
                </a:rPr>
                <a:t> </a:t>
              </a:r>
              <a:r>
                <a:rPr lang="en-GB" sz="1800" i="1">
                  <a:solidFill>
                    <a:schemeClr val="accent2"/>
                  </a:solidFill>
                </a:rPr>
                <a:t>Fixed effect</a:t>
              </a:r>
            </a:p>
          </p:txBody>
        </p:sp>
      </p:grpSp>
      <p:grpSp>
        <p:nvGrpSpPr>
          <p:cNvPr id="3" name="Group 65"/>
          <p:cNvGrpSpPr>
            <a:grpSpLocks/>
          </p:cNvGrpSpPr>
          <p:nvPr/>
        </p:nvGrpSpPr>
        <p:grpSpPr bwMode="auto">
          <a:xfrm>
            <a:off x="1181100" y="5364163"/>
            <a:ext cx="5905500" cy="277812"/>
            <a:chOff x="744" y="3359"/>
            <a:chExt cx="3720" cy="175"/>
          </a:xfrm>
        </p:grpSpPr>
        <p:sp>
          <p:nvSpPr>
            <p:cNvPr id="94274" name="Rectangle 66"/>
            <p:cNvSpPr>
              <a:spLocks noChangeArrowheads="1"/>
            </p:cNvSpPr>
            <p:nvPr/>
          </p:nvSpPr>
          <p:spPr bwMode="auto">
            <a:xfrm>
              <a:off x="3509" y="3361"/>
              <a:ext cx="955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800" i="1">
                  <a:solidFill>
                    <a:srgbClr val="00FF00"/>
                  </a:solidFill>
                </a:rPr>
                <a:t> </a:t>
              </a:r>
              <a:r>
                <a:rPr lang="en-GB" sz="1800" i="1">
                  <a:solidFill>
                    <a:srgbClr val="FF0000"/>
                  </a:solidFill>
                </a:rPr>
                <a:t>0.76 (0.62,0.92)</a:t>
              </a:r>
            </a:p>
          </p:txBody>
        </p:sp>
        <p:sp>
          <p:nvSpPr>
            <p:cNvPr id="94275" name="Rectangle 67"/>
            <p:cNvSpPr>
              <a:spLocks noChangeArrowheads="1"/>
            </p:cNvSpPr>
            <p:nvPr/>
          </p:nvSpPr>
          <p:spPr bwMode="auto">
            <a:xfrm>
              <a:off x="744" y="3359"/>
              <a:ext cx="9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800" i="1">
                  <a:solidFill>
                    <a:srgbClr val="00FF00"/>
                  </a:solidFill>
                </a:rPr>
                <a:t> </a:t>
              </a:r>
              <a:r>
                <a:rPr lang="en-GB" sz="1800" i="1">
                  <a:solidFill>
                    <a:srgbClr val="FF0000"/>
                  </a:solidFill>
                </a:rPr>
                <a:t>Random effects</a:t>
              </a:r>
            </a:p>
          </p:txBody>
        </p:sp>
        <p:sp>
          <p:nvSpPr>
            <p:cNvPr id="94276" name="AutoShape 68"/>
            <p:cNvSpPr>
              <a:spLocks noChangeArrowheads="1"/>
            </p:cNvSpPr>
            <p:nvPr/>
          </p:nvSpPr>
          <p:spPr bwMode="auto">
            <a:xfrm>
              <a:off x="2760" y="3361"/>
              <a:ext cx="133" cy="156"/>
            </a:xfrm>
            <a:prstGeom prst="diamond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94277" name="Text Box 69"/>
          <p:cNvSpPr txBox="1">
            <a:spLocks noChangeArrowheads="1"/>
          </p:cNvSpPr>
          <p:nvPr/>
        </p:nvSpPr>
        <p:spPr bwMode="auto">
          <a:xfrm>
            <a:off x="6459538" y="2060575"/>
            <a:ext cx="241776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>
                <a:solidFill>
                  <a:srgbClr val="006600"/>
                </a:solidFill>
              </a:rPr>
              <a:t>IV magnesium for acute MI (mortality)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2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158750"/>
            <a:ext cx="8839200" cy="692150"/>
          </a:xfrm>
        </p:spPr>
        <p:txBody>
          <a:bodyPr/>
          <a:lstStyle/>
          <a:p>
            <a:r>
              <a:rPr lang="en-GB" sz="2400"/>
              <a:t>Add random-effects prediction interval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fld id="{CD91D32A-0B79-4D1C-B439-C3E37A578C55}" type="slidenum">
              <a:rPr lang="en-GB"/>
              <a:pPr/>
              <a:t>22</a:t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8240" t="24203" r="17975" b="23605"/>
          <a:stretch/>
        </p:blipFill>
        <p:spPr>
          <a:xfrm>
            <a:off x="152400" y="1579563"/>
            <a:ext cx="8745413" cy="4292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13895" y="984399"/>
            <a:ext cx="38038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6600"/>
                </a:solidFill>
              </a:rPr>
              <a:t>forest(</a:t>
            </a:r>
            <a:r>
              <a:rPr lang="en-GB" b="1" dirty="0" err="1">
                <a:solidFill>
                  <a:srgbClr val="006600"/>
                </a:solidFill>
              </a:rPr>
              <a:t>poolRR</a:t>
            </a:r>
            <a:r>
              <a:rPr lang="en-GB" b="1" dirty="0">
                <a:solidFill>
                  <a:srgbClr val="006600"/>
                </a:solidFill>
              </a:rPr>
              <a:t>, prediction=T)</a:t>
            </a:r>
          </a:p>
        </p:txBody>
      </p:sp>
    </p:spTree>
    <p:extLst>
      <p:ext uri="{BB962C8B-B14F-4D97-AF65-F5344CB8AC3E}">
        <p14:creationId xmlns:p14="http://schemas.microsoft.com/office/powerpoint/2010/main" val="1085178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Prediction intervals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Prediction intervals portray the actual heterogeneity across studies</a:t>
            </a:r>
          </a:p>
          <a:p>
            <a:endParaRPr lang="en-GB" dirty="0"/>
          </a:p>
          <a:p>
            <a:r>
              <a:rPr lang="en-GB" dirty="0"/>
              <a:t>An interval within which the true effect size in a similar study (from the same distribution) is predicted to lie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A10721-C919-4B79-85D0-6CBF222A9274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14362" y="4023189"/>
                <a:ext cx="7915275" cy="602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i="1" smtClean="0">
                          <a:latin typeface="Calibri" charset="0"/>
                          <a:ea typeface="Calibri" charset="0"/>
                          <a:cs typeface="Calibri" charset="0"/>
                        </a:rPr>
                        <m:t>μ</m:t>
                      </m:r>
                      <m:r>
                        <m:rPr>
                          <m:nor/>
                        </m:rPr>
                        <a:rPr lang="el-GR" i="1" smtClean="0">
                          <a:latin typeface="Calibri" charset="0"/>
                          <a:ea typeface="Calibri" charset="0"/>
                          <a:cs typeface="Calibri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1">
                              <a:latin typeface="Calibri" charset="0"/>
                              <a:ea typeface="Calibri" charset="0"/>
                              <a:cs typeface="Calibri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1">
                              <a:latin typeface="Calibri" charset="0"/>
                              <a:ea typeface="Calibri" charset="0"/>
                              <a:cs typeface="Calibri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i="1">
                              <a:latin typeface="Calibri" charset="0"/>
                              <a:ea typeface="Calibri" charset="0"/>
                              <a:cs typeface="Calibri" charset="0"/>
                            </a:rPr>
                            <m:t>−1,0.025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GB" i="1" dirty="0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i="1">
                                  <a:latin typeface="Calibri" charset="0"/>
                                  <a:ea typeface="Calibri" charset="0"/>
                                  <a:cs typeface="Calibri" charset="0"/>
                                </a:rPr>
                                <m:t>SE</m:t>
                              </m:r>
                              <m:r>
                                <m:rPr>
                                  <m:nor/>
                                </m:rPr>
                                <a:rPr lang="en-US" i="1">
                                  <a:latin typeface="Calibri" charset="0"/>
                                  <a:ea typeface="Calibri" charset="0"/>
                                  <a:cs typeface="Calibri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l-GR" i="1">
                                  <a:latin typeface="Calibri" charset="0"/>
                                  <a:ea typeface="Calibri" charset="0"/>
                                  <a:cs typeface="Calibri" charset="0"/>
                                </a:rPr>
                                <m:t>μ</m:t>
                              </m:r>
                              <m:r>
                                <m:rPr>
                                  <m:nor/>
                                </m:rPr>
                                <a:rPr lang="el-GR" i="1">
                                  <a:latin typeface="Calibri" charset="0"/>
                                  <a:ea typeface="Calibri" charset="0"/>
                                  <a:cs typeface="Calibri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l-GR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pPr>
                            <m:e>
                              <m:r>
                                <a:rPr lang="el-GR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l-GR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m:rPr>
                          <m:nor/>
                        </m:rPr>
                        <a:rPr lang="el-GR" b="0" i="1" dirty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1" dirty="0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>
                          <a:latin typeface="Calibri" charset="0"/>
                          <a:ea typeface="Calibri" charset="0"/>
                          <a:cs typeface="Calibri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l-GR">
                          <a:latin typeface="Calibri" charset="0"/>
                          <a:ea typeface="Calibri" charset="0"/>
                          <a:cs typeface="Calibri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l-GR" i="1">
                          <a:latin typeface="Calibri" charset="0"/>
                          <a:ea typeface="Calibri" charset="0"/>
                          <a:cs typeface="Calibri" charset="0"/>
                        </a:rPr>
                        <m:t>μ</m:t>
                      </m:r>
                      <m:r>
                        <m:rPr>
                          <m:nor/>
                        </m:rPr>
                        <a:rPr lang="en-US" i="1">
                          <a:latin typeface="Calibri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1">
                              <a:latin typeface="Calibri" charset="0"/>
                              <a:ea typeface="Calibri" charset="0"/>
                              <a:cs typeface="Calibri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1">
                              <a:latin typeface="Calibri" charset="0"/>
                              <a:ea typeface="Calibri" charset="0"/>
                              <a:cs typeface="Calibri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i="1">
                              <a:latin typeface="Calibri" charset="0"/>
                              <a:ea typeface="Calibri" charset="0"/>
                              <a:cs typeface="Calibri" charset="0"/>
                            </a:rPr>
                            <m:t>−1,0.</m:t>
                          </m:r>
                          <m:r>
                            <m:rPr>
                              <m:nor/>
                            </m:rPr>
                            <a:rPr lang="el-GR" i="1">
                              <a:latin typeface="Calibri" charset="0"/>
                              <a:ea typeface="Calibri" charset="0"/>
                              <a:cs typeface="Calibri" charset="0"/>
                            </a:rPr>
                            <m:t>97</m:t>
                          </m:r>
                          <m:r>
                            <m:rPr>
                              <m:nor/>
                            </m:rPr>
                            <a:rPr lang="en-US" i="1">
                              <a:latin typeface="Calibri" charset="0"/>
                              <a:ea typeface="Calibri" charset="0"/>
                              <a:cs typeface="Calibri" charset="0"/>
                            </a:rPr>
                            <m:t>5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GB" i="1" dirty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i="1">
                                  <a:latin typeface="Calibri" charset="0"/>
                                  <a:ea typeface="Calibri" charset="0"/>
                                  <a:cs typeface="Calibri" charset="0"/>
                                </a:rPr>
                                <m:t>SE</m:t>
                              </m:r>
                              <m:r>
                                <m:rPr>
                                  <m:nor/>
                                </m:rPr>
                                <a:rPr lang="en-US" i="1">
                                  <a:latin typeface="Calibri" charset="0"/>
                                  <a:ea typeface="Calibri" charset="0"/>
                                  <a:cs typeface="Calibri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l-GR" i="1">
                                  <a:latin typeface="Calibri" charset="0"/>
                                  <a:ea typeface="Calibri" charset="0"/>
                                  <a:cs typeface="Calibri" charset="0"/>
                                </a:rPr>
                                <m:t>μ</m:t>
                              </m:r>
                              <m:r>
                                <m:rPr>
                                  <m:nor/>
                                </m:rPr>
                                <a:rPr lang="el-GR" i="1">
                                  <a:latin typeface="Calibri" charset="0"/>
                                  <a:ea typeface="Calibri" charset="0"/>
                                  <a:cs typeface="Calibri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l-GR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pPr>
                            <m:e>
                              <m:r>
                                <a:rPr lang="el-GR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l-GR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i="1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62" y="4023189"/>
                <a:ext cx="7915275" cy="6025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835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"/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60DA056-329D-4265-896A-BFAC703ABA0D}" type="slidenum">
              <a:rPr lang="en-GB"/>
              <a:pPr/>
              <a:t>24</a:t>
            </a:fld>
            <a:endParaRPr lang="en-GB"/>
          </a:p>
        </p:txBody>
      </p:sp>
      <p:sp>
        <p:nvSpPr>
          <p:cNvPr id="61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This is a generic approach</a:t>
            </a:r>
          </a:p>
        </p:txBody>
      </p:sp>
      <p:sp>
        <p:nvSpPr>
          <p:cNvPr id="61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Suppose we have an estimate of some quantity, </a:t>
            </a:r>
            <a:r>
              <a:rPr lang="en-GB" i="1" dirty="0" err="1"/>
              <a:t>y</a:t>
            </a:r>
            <a:r>
              <a:rPr lang="en-GB" i="1" baseline="-25000" dirty="0" err="1"/>
              <a:t>i</a:t>
            </a:r>
            <a:r>
              <a:rPr lang="en-GB" dirty="0"/>
              <a:t>, and we know its variance, </a:t>
            </a:r>
            <a:r>
              <a:rPr lang="en-GB" i="1" dirty="0"/>
              <a:t>v</a:t>
            </a:r>
            <a:r>
              <a:rPr lang="en-GB" i="1" baseline="-25000" dirty="0"/>
              <a:t>i</a:t>
            </a:r>
            <a:endParaRPr lang="en-GB" dirty="0"/>
          </a:p>
          <a:p>
            <a:r>
              <a:rPr lang="en-GB" dirty="0"/>
              <a:t>Then we can perform a meta-analysis as a weighted average</a:t>
            </a:r>
          </a:p>
          <a:p>
            <a:endParaRPr lang="en-GB" dirty="0"/>
          </a:p>
          <a:p>
            <a:pPr>
              <a:buNone/>
            </a:pPr>
            <a:r>
              <a:rPr lang="en-GB" dirty="0"/>
              <a:t>FE: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RE:</a:t>
            </a:r>
          </a:p>
          <a:p>
            <a:endParaRPr lang="en-GB" dirty="0"/>
          </a:p>
          <a:p>
            <a:r>
              <a:rPr lang="en-GB" dirty="0"/>
              <a:t>For example, for binary data, </a:t>
            </a:r>
            <a:r>
              <a:rPr lang="en-GB" i="1" dirty="0" err="1"/>
              <a:t>y</a:t>
            </a:r>
            <a:r>
              <a:rPr lang="en-GB" i="1" baseline="-25000" dirty="0" err="1"/>
              <a:t>i</a:t>
            </a:r>
            <a:r>
              <a:rPr lang="en-GB" dirty="0"/>
              <a:t> could be a log odds ratio or a risk difference</a:t>
            </a:r>
          </a:p>
          <a:p>
            <a:pPr lvl="1"/>
            <a:r>
              <a:rPr lang="en-GB" dirty="0"/>
              <a:t>we (almost) always work on the log scale for ratio measures</a:t>
            </a:r>
          </a:p>
          <a:p>
            <a:r>
              <a:rPr lang="en-GB" dirty="0"/>
              <a:t>Note: these methods ignore uncertainty in </a:t>
            </a:r>
            <a:r>
              <a:rPr lang="el-GR" dirty="0"/>
              <a:t>τ</a:t>
            </a:r>
            <a:r>
              <a:rPr lang="en-GB" baseline="30000" dirty="0"/>
              <a:t>2</a:t>
            </a:r>
            <a:endParaRPr lang="en-GB" dirty="0"/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2216150" y="2676529"/>
          <a:ext cx="1460500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" name="Equation" r:id="rId4" imgW="1816100" imgH="1181100" progId="Equation.DSMT4">
                  <p:embed/>
                </p:oleObj>
              </mc:Choice>
              <mc:Fallback>
                <p:oleObj name="Equation" r:id="rId4" imgW="1816100" imgH="118110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150" y="2676529"/>
                        <a:ext cx="1460500" cy="922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7566180"/>
              </p:ext>
            </p:extLst>
          </p:nvPr>
        </p:nvGraphicFramePr>
        <p:xfrm>
          <a:off x="5073650" y="2674938"/>
          <a:ext cx="197961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7" name="Equation" r:id="rId6" imgW="2603160" imgH="1218960" progId="Equation.DSMT4">
                  <p:embed/>
                </p:oleObj>
              </mc:Choice>
              <mc:Fallback>
                <p:oleObj name="Equation" r:id="rId6" imgW="2603160" imgH="121896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3650" y="2674938"/>
                        <a:ext cx="1979613" cy="92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6"/>
          <p:cNvGraphicFramePr>
            <a:graphicFrameLocks noChangeAspect="1"/>
          </p:cNvGraphicFramePr>
          <p:nvPr/>
        </p:nvGraphicFramePr>
        <p:xfrm>
          <a:off x="2197100" y="3717925"/>
          <a:ext cx="153035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8" name="Equation" r:id="rId8" imgW="1905000" imgH="1181100" progId="Equation.DSMT4">
                  <p:embed/>
                </p:oleObj>
              </mc:Choice>
              <mc:Fallback>
                <p:oleObj name="Equation" r:id="rId8" imgW="1905000" imgH="118110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7100" y="3717925"/>
                        <a:ext cx="1530350" cy="92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292725"/>
              </p:ext>
            </p:extLst>
          </p:nvPr>
        </p:nvGraphicFramePr>
        <p:xfrm>
          <a:off x="5057775" y="3716338"/>
          <a:ext cx="203835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" name="Equation" r:id="rId10" imgW="2679480" imgH="1218960" progId="Equation.DSMT4">
                  <p:embed/>
                </p:oleObj>
              </mc:Choice>
              <mc:Fallback>
                <p:oleObj name="Equation" r:id="rId10" imgW="2679480" imgH="1218960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7775" y="3716338"/>
                        <a:ext cx="2038350" cy="92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Application to risk ratios</a:t>
            </a:r>
            <a:endParaRPr lang="en-GB" dirty="0"/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40000"/>
              </a:lnSpc>
            </a:pPr>
            <a:r>
              <a:rPr lang="en-AU" dirty="0"/>
              <a:t>From each trial:</a:t>
            </a:r>
          </a:p>
          <a:p>
            <a:pPr lvl="1">
              <a:lnSpc>
                <a:spcPct val="140000"/>
              </a:lnSpc>
            </a:pPr>
            <a:endParaRPr lang="en-AU" dirty="0"/>
          </a:p>
          <a:p>
            <a:pPr lvl="1">
              <a:lnSpc>
                <a:spcPct val="140000"/>
              </a:lnSpc>
            </a:pPr>
            <a:r>
              <a:rPr lang="en-AU" dirty="0"/>
              <a:t>Log risk ratio</a:t>
            </a:r>
          </a:p>
          <a:p>
            <a:pPr lvl="1">
              <a:lnSpc>
                <a:spcPct val="140000"/>
              </a:lnSpc>
            </a:pPr>
            <a:endParaRPr lang="en-AU" dirty="0"/>
          </a:p>
          <a:p>
            <a:pPr lvl="1">
              <a:lnSpc>
                <a:spcPct val="140000"/>
              </a:lnSpc>
            </a:pPr>
            <a:r>
              <a:rPr lang="en-AU" dirty="0"/>
              <a:t>Variance of log risk ratio </a:t>
            </a:r>
            <a:r>
              <a:rPr lang="en-AU" dirty="0">
                <a:sym typeface="Symbol" pitchFamily="18" charset="2"/>
              </a:rPr>
              <a:t></a:t>
            </a:r>
            <a:endParaRPr lang="en-AU" dirty="0"/>
          </a:p>
          <a:p>
            <a:pPr lvl="1">
              <a:lnSpc>
                <a:spcPct val="140000"/>
              </a:lnSpc>
            </a:pPr>
            <a:endParaRPr lang="en-AU" dirty="0"/>
          </a:p>
          <a:p>
            <a:pPr lvl="1">
              <a:lnSpc>
                <a:spcPct val="140000"/>
              </a:lnSpc>
            </a:pPr>
            <a:r>
              <a:rPr lang="en-AU" dirty="0"/>
              <a:t>Weight</a:t>
            </a:r>
          </a:p>
          <a:p>
            <a:pPr lvl="1">
              <a:lnSpc>
                <a:spcPct val="140000"/>
              </a:lnSpc>
            </a:pPr>
            <a:endParaRPr lang="en-AU" sz="1600" dirty="0"/>
          </a:p>
          <a:p>
            <a:pPr lvl="1">
              <a:lnSpc>
                <a:spcPct val="140000"/>
              </a:lnSpc>
            </a:pPr>
            <a:endParaRPr lang="en-AU" sz="1600" dirty="0"/>
          </a:p>
          <a:p>
            <a:pPr lvl="1">
              <a:lnSpc>
                <a:spcPct val="140000"/>
              </a:lnSpc>
              <a:buFontTx/>
              <a:buNone/>
            </a:pPr>
            <a:endParaRPr lang="en-GB" dirty="0"/>
          </a:p>
        </p:txBody>
      </p:sp>
      <p:graphicFrame>
        <p:nvGraphicFramePr>
          <p:cNvPr id="102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923511"/>
              </p:ext>
            </p:extLst>
          </p:nvPr>
        </p:nvGraphicFramePr>
        <p:xfrm>
          <a:off x="5312845" y="752475"/>
          <a:ext cx="3938588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67" name="Document" r:id="rId4" imgW="3974077" imgH="1382831" progId="Word.Document.8">
                  <p:embed/>
                </p:oleObj>
              </mc:Choice>
              <mc:Fallback>
                <p:oleObj name="Document" r:id="rId4" imgW="3974077" imgH="1382831" progId="Word.Document.8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2845" y="752475"/>
                        <a:ext cx="3938588" cy="1371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761922"/>
              </p:ext>
            </p:extLst>
          </p:nvPr>
        </p:nvGraphicFramePr>
        <p:xfrm>
          <a:off x="3279775" y="2439988"/>
          <a:ext cx="2363788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68" name="Equation" r:id="rId6" imgW="1180800" imgH="406080" progId="Equation.DSMT4">
                  <p:embed/>
                </p:oleObj>
              </mc:Choice>
              <mc:Fallback>
                <p:oleObj name="Equation" r:id="rId6" imgW="1180800" imgH="40608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9775" y="2439988"/>
                        <a:ext cx="2363788" cy="81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3887447"/>
              </p:ext>
            </p:extLst>
          </p:nvPr>
        </p:nvGraphicFramePr>
        <p:xfrm>
          <a:off x="4522788" y="3602038"/>
          <a:ext cx="2541587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69" name="Equation" r:id="rId8" imgW="1269720" imgH="406080" progId="Equation.DSMT4">
                  <p:embed/>
                </p:oleObj>
              </mc:Choice>
              <mc:Fallback>
                <p:oleObj name="Equation" r:id="rId8" imgW="1269720" imgH="406080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2788" y="3602038"/>
                        <a:ext cx="2541587" cy="81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2" name="Object 8"/>
          <p:cNvGraphicFramePr>
            <a:graphicFrameLocks noChangeAspect="1"/>
          </p:cNvGraphicFramePr>
          <p:nvPr/>
        </p:nvGraphicFramePr>
        <p:xfrm>
          <a:off x="2416175" y="4802188"/>
          <a:ext cx="8636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70" name="Equation" r:id="rId10" imgW="431613" imgH="406224" progId="Equation.DSMT4">
                  <p:embed/>
                </p:oleObj>
              </mc:Choice>
              <mc:Fallback>
                <p:oleObj name="Equation" r:id="rId10" imgW="431613" imgH="406224" progId="Equation.DSMT4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6175" y="4802188"/>
                        <a:ext cx="863600" cy="81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681913" y="6400800"/>
            <a:ext cx="1222375" cy="457200"/>
          </a:xfrm>
        </p:spPr>
        <p:txBody>
          <a:bodyPr/>
          <a:lstStyle/>
          <a:p>
            <a:fld id="{23A50167-0C45-43D9-B859-FC8996A7BDAC}" type="slidenum">
              <a:rPr lang="en-GB"/>
              <a:pPr/>
              <a:t>3</a:t>
            </a:fld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Application to </a:t>
            </a:r>
            <a:r>
              <a:rPr lang="en-AU" dirty="0" err="1"/>
              <a:t>Roumen</a:t>
            </a:r>
            <a:r>
              <a:rPr lang="en-AU" dirty="0"/>
              <a:t> 2008</a:t>
            </a:r>
            <a:endParaRPr lang="en-GB" dirty="0"/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40000"/>
              </a:lnSpc>
            </a:pPr>
            <a:r>
              <a:rPr lang="en-AU" dirty="0"/>
              <a:t>From each trial:</a:t>
            </a:r>
          </a:p>
          <a:p>
            <a:pPr lvl="1">
              <a:lnSpc>
                <a:spcPct val="140000"/>
              </a:lnSpc>
            </a:pPr>
            <a:endParaRPr lang="en-AU" dirty="0"/>
          </a:p>
          <a:p>
            <a:pPr lvl="1">
              <a:lnSpc>
                <a:spcPct val="140000"/>
              </a:lnSpc>
            </a:pPr>
            <a:r>
              <a:rPr lang="en-AU" dirty="0"/>
              <a:t>Log risk ratio</a:t>
            </a:r>
          </a:p>
          <a:p>
            <a:pPr lvl="1">
              <a:lnSpc>
                <a:spcPct val="140000"/>
              </a:lnSpc>
            </a:pPr>
            <a:endParaRPr lang="en-AU" dirty="0"/>
          </a:p>
          <a:p>
            <a:pPr lvl="1">
              <a:lnSpc>
                <a:spcPct val="140000"/>
              </a:lnSpc>
            </a:pPr>
            <a:r>
              <a:rPr lang="en-AU" dirty="0"/>
              <a:t>Variance of log risk ratio </a:t>
            </a:r>
            <a:r>
              <a:rPr lang="en-AU" dirty="0">
                <a:sym typeface="Symbol" pitchFamily="18" charset="2"/>
              </a:rPr>
              <a:t></a:t>
            </a:r>
            <a:endParaRPr lang="en-AU" dirty="0"/>
          </a:p>
          <a:p>
            <a:pPr lvl="1">
              <a:lnSpc>
                <a:spcPct val="140000"/>
              </a:lnSpc>
            </a:pPr>
            <a:endParaRPr lang="en-AU" dirty="0"/>
          </a:p>
          <a:p>
            <a:pPr lvl="1">
              <a:lnSpc>
                <a:spcPct val="140000"/>
              </a:lnSpc>
            </a:pPr>
            <a:r>
              <a:rPr lang="en-AU" dirty="0"/>
              <a:t>Weight</a:t>
            </a:r>
          </a:p>
          <a:p>
            <a:pPr lvl="1">
              <a:lnSpc>
                <a:spcPct val="140000"/>
              </a:lnSpc>
            </a:pPr>
            <a:endParaRPr lang="en-AU" sz="1600" dirty="0"/>
          </a:p>
          <a:p>
            <a:pPr lvl="1">
              <a:lnSpc>
                <a:spcPct val="140000"/>
              </a:lnSpc>
            </a:pPr>
            <a:endParaRPr lang="en-AU" sz="1600" dirty="0"/>
          </a:p>
          <a:p>
            <a:pPr lvl="1">
              <a:lnSpc>
                <a:spcPct val="140000"/>
              </a:lnSpc>
              <a:buFontTx/>
              <a:buNone/>
            </a:pPr>
            <a:endParaRPr lang="en-GB" dirty="0"/>
          </a:p>
        </p:txBody>
      </p:sp>
      <p:graphicFrame>
        <p:nvGraphicFramePr>
          <p:cNvPr id="102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820298"/>
              </p:ext>
            </p:extLst>
          </p:nvPr>
        </p:nvGraphicFramePr>
        <p:xfrm>
          <a:off x="5310188" y="747713"/>
          <a:ext cx="3906837" cy="135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656" name="Document" r:id="rId4" imgW="3974077" imgH="1384273" progId="Word.Document.8">
                  <p:embed/>
                </p:oleObj>
              </mc:Choice>
              <mc:Fallback>
                <p:oleObj name="Document" r:id="rId4" imgW="3974077" imgH="138427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0188" y="747713"/>
                        <a:ext cx="3906837" cy="13509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33090"/>
              </p:ext>
            </p:extLst>
          </p:nvPr>
        </p:nvGraphicFramePr>
        <p:xfrm>
          <a:off x="2847975" y="2419350"/>
          <a:ext cx="4294188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657" name="Equation" r:id="rId6" imgW="2145960" imgH="406080" progId="Equation.DSMT4">
                  <p:embed/>
                </p:oleObj>
              </mc:Choice>
              <mc:Fallback>
                <p:oleObj name="Equation" r:id="rId6" imgW="214596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7975" y="2419350"/>
                        <a:ext cx="4294188" cy="81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890923"/>
              </p:ext>
            </p:extLst>
          </p:nvPr>
        </p:nvGraphicFramePr>
        <p:xfrm>
          <a:off x="4512184" y="3590925"/>
          <a:ext cx="340518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658" name="Equation" r:id="rId8" imgW="1701720" imgH="368280" progId="Equation.DSMT4">
                  <p:embed/>
                </p:oleObj>
              </mc:Choice>
              <mc:Fallback>
                <p:oleObj name="Equation" r:id="rId8" imgW="170172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2184" y="3590925"/>
                        <a:ext cx="3405187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030789"/>
              </p:ext>
            </p:extLst>
          </p:nvPr>
        </p:nvGraphicFramePr>
        <p:xfrm>
          <a:off x="2185988" y="4773613"/>
          <a:ext cx="19050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659" name="Equation" r:id="rId10" imgW="952200" imgH="368280" progId="Equation.DSMT4">
                  <p:embed/>
                </p:oleObj>
              </mc:Choice>
              <mc:Fallback>
                <p:oleObj name="Equation" r:id="rId10" imgW="95220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5988" y="4773613"/>
                        <a:ext cx="1905000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681913" y="6400800"/>
            <a:ext cx="1222375" cy="457200"/>
          </a:xfrm>
        </p:spPr>
        <p:txBody>
          <a:bodyPr/>
          <a:lstStyle/>
          <a:p>
            <a:fld id="{23A50167-0C45-43D9-B859-FC8996A7BDAC}" type="slidenum">
              <a:rPr lang="en-GB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686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80974"/>
            <a:ext cx="8751887" cy="1490663"/>
          </a:xfrm>
        </p:spPr>
        <p:txBody>
          <a:bodyPr/>
          <a:lstStyle/>
          <a:p>
            <a:r>
              <a:rPr lang="en-AU" dirty="0"/>
              <a:t>Fixed-effect</a:t>
            </a:r>
            <a:br>
              <a:rPr lang="en-AU" dirty="0"/>
            </a:br>
            <a:r>
              <a:rPr lang="en-AU" dirty="0"/>
              <a:t>inverse-variance-weighted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3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406400" y="1600200"/>
                <a:ext cx="8585200" cy="4724400"/>
              </a:xfrm>
            </p:spPr>
            <p:txBody>
              <a:bodyPr/>
              <a:lstStyle/>
              <a:p>
                <a:endParaRPr lang="en-AU" dirty="0"/>
              </a:p>
              <a:p>
                <a:r>
                  <a:rPr lang="en-AU" dirty="0"/>
                  <a:t>Summary estimate</a:t>
                </a:r>
                <a:r>
                  <a:rPr lang="en-AU" sz="2000" dirty="0"/>
                  <a:t>	</a:t>
                </a:r>
                <a:r>
                  <a:rPr lang="el-GR" sz="2800" dirty="0"/>
                  <a:t>μ</a:t>
                </a:r>
                <a:endParaRPr lang="en-AU" sz="3200" dirty="0"/>
              </a:p>
              <a:p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  <a:p>
                <a:r>
                  <a:rPr lang="en-AU" dirty="0"/>
                  <a:t>A standard error is: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libri" charset="0"/>
                        <a:ea typeface="Calibri" charset="0"/>
                        <a:cs typeface="Calibri" charset="0"/>
                      </a:rPr>
                      <m:t>SE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b="0" i="0" smtClean="0">
                            <a:latin typeface="Calibri" charset="0"/>
                            <a:ea typeface="Calibri" charset="0"/>
                            <a:cs typeface="Calibri" charset="0"/>
                          </a:rPr>
                          <m:t>μ</m:t>
                        </m:r>
                      </m:e>
                    </m:d>
                    <m:r>
                      <m:rPr>
                        <m:nor/>
                      </m:rPr>
                      <a:rPr lang="el-GR" b="0" i="0" smtClean="0">
                        <a:latin typeface="Calibri" charset="0"/>
                        <a:ea typeface="Calibri" charset="0"/>
                        <a:cs typeface="Calibri" charset="0"/>
                      </a:rPr>
                      <m:t>=</m:t>
                    </m:r>
                  </m:oMath>
                </a14:m>
                <a:r>
                  <a:rPr lang="el-GR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l-GR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l-GR" i="1">
                            <a:latin typeface="Calibri" charset="0"/>
                            <a:ea typeface="Calibri" charset="0"/>
                            <a:cs typeface="Calibri" charset="0"/>
                          </a:rPr>
                          <m:t>1/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l-GR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i="1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i="1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nary>
                      </m:e>
                    </m:rad>
                  </m:oMath>
                </a14:m>
                <a:endParaRPr lang="en-AU" dirty="0"/>
              </a:p>
              <a:p>
                <a:r>
                  <a:rPr lang="en-AU" dirty="0"/>
                  <a:t>95% confidence interval for the summary estimate:</a:t>
                </a:r>
                <a:endParaRPr lang="el-GR" dirty="0"/>
              </a:p>
              <a:p>
                <a:pPr marL="0" indent="0" algn="ctr">
                  <a:buNone/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b="0" i="0" smtClean="0">
                        <a:latin typeface="Calibri" charset="0"/>
                        <a:ea typeface="Calibri" charset="0"/>
                        <a:cs typeface="Calibri" charset="0"/>
                      </a:rPr>
                      <m:t>μ</m:t>
                    </m:r>
                    <m:r>
                      <m:rPr>
                        <m:nor/>
                      </m:rPr>
                      <a:rPr lang="el-GR" b="0" i="0" smtClean="0">
                        <a:latin typeface="Calibri" charset="0"/>
                        <a:ea typeface="Calibri" charset="0"/>
                        <a:cs typeface="Calibri" charset="0"/>
                      </a:rPr>
                      <m:t>−1.96</m:t>
                    </m:r>
                    <m:rad>
                      <m:radPr>
                        <m:degHide m:val="on"/>
                        <m:ctrlPr>
                          <a:rPr lang="el-GR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l-GR" b="0" i="1" smtClean="0">
                            <a:latin typeface="Calibri" charset="0"/>
                            <a:ea typeface="Calibri" charset="0"/>
                            <a:cs typeface="Calibri" charset="0"/>
                          </a:rPr>
                          <m:t>1/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l-GR" b="0" i="1" smtClean="0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b="0" i="1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b="0" i="1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nary>
                      </m:e>
                    </m:rad>
                    <m:r>
                      <m:rPr>
                        <m:nor/>
                      </m:rPr>
                      <a:rPr lang="en-US" b="0" i="1" smtClean="0">
                        <a:latin typeface="Calibri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libri" charset="0"/>
                        <a:ea typeface="Calibri" charset="0"/>
                        <a:cs typeface="Calibri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libri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m:rPr>
                        <m:nor/>
                      </m:rPr>
                      <a:rPr lang="el-GR" i="0">
                        <a:latin typeface="Calibri" charset="0"/>
                        <a:ea typeface="Calibri" charset="0"/>
                        <a:cs typeface="Calibri" charset="0"/>
                      </a:rPr>
                      <m:t>μ</m:t>
                    </m:r>
                    <m:r>
                      <m:rPr>
                        <m:nor/>
                      </m:rPr>
                      <a:rPr lang="en-US" b="0" i="0" smtClean="0">
                        <a:latin typeface="Calibri" charset="0"/>
                        <a:ea typeface="Calibri" charset="0"/>
                        <a:cs typeface="Calibri" charset="0"/>
                      </a:rPr>
                      <m:t>+</m:t>
                    </m:r>
                    <m:r>
                      <m:rPr>
                        <m:nor/>
                      </m:rPr>
                      <a:rPr lang="el-GR" i="0">
                        <a:latin typeface="Calibri" charset="0"/>
                        <a:ea typeface="Calibri" charset="0"/>
                        <a:cs typeface="Calibri" charset="0"/>
                      </a:rPr>
                      <m:t>1.96</m:t>
                    </m:r>
                    <m:rad>
                      <m:radPr>
                        <m:degHide m:val="on"/>
                        <m:ctrlPr>
                          <a:rPr lang="el-GR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l-GR" i="1">
                            <a:latin typeface="Calibri" charset="0"/>
                            <a:ea typeface="Calibri" charset="0"/>
                            <a:cs typeface="Calibri" charset="0"/>
                          </a:rPr>
                          <m:t>1/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l-GR" i="1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i="1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i="1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nary>
                      </m:e>
                    </m:rad>
                  </m:oMath>
                </a14:m>
                <a:endParaRPr lang="en-AU" sz="2000" i="1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205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06400" y="1600200"/>
                <a:ext cx="8585200" cy="4724400"/>
              </a:xfrm>
              <a:blipFill rotWithShape="0">
                <a:blip r:embed="rId3"/>
                <a:stretch>
                  <a:fillRect l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681913" y="6400800"/>
            <a:ext cx="1222375" cy="457200"/>
          </a:xfrm>
        </p:spPr>
        <p:txBody>
          <a:bodyPr/>
          <a:lstStyle/>
          <a:p>
            <a:fld id="{23A50167-0C45-43D9-B859-FC8996A7BDAC}" type="slidenum">
              <a:rPr lang="en-GB"/>
              <a:pPr/>
              <a:t>5</a:t>
            </a:fld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392905" y="5493603"/>
            <a:ext cx="8215313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altLang="en-US" dirty="0" err="1"/>
              <a:t>y</a:t>
            </a:r>
            <a:r>
              <a:rPr lang="en-GB" altLang="en-US" baseline="-25000" dirty="0" err="1"/>
              <a:t>i</a:t>
            </a:r>
            <a:r>
              <a:rPr lang="en-GB" altLang="en-US" dirty="0"/>
              <a:t> can be anything! </a:t>
            </a:r>
            <a:r>
              <a:rPr lang="en-GB" altLang="en-US" dirty="0" err="1"/>
              <a:t>logOR</a:t>
            </a:r>
            <a:r>
              <a:rPr lang="en-GB" altLang="en-US" dirty="0"/>
              <a:t>, </a:t>
            </a:r>
            <a:r>
              <a:rPr lang="en-GB" altLang="en-US" dirty="0" err="1"/>
              <a:t>logRR</a:t>
            </a:r>
            <a:r>
              <a:rPr lang="en-GB" altLang="en-US" dirty="0"/>
              <a:t>, RD, </a:t>
            </a:r>
            <a:r>
              <a:rPr lang="en-GB" altLang="en-US" dirty="0" err="1"/>
              <a:t>logHR</a:t>
            </a:r>
            <a:r>
              <a:rPr lang="en-GB" altLang="en-US" dirty="0"/>
              <a:t>, mean difference, standardised mean difference etc.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87711" y="2618123"/>
                <a:ext cx="2143125" cy="10637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3200" i="0" smtClean="0">
                          <a:latin typeface="Calibri" charset="0"/>
                          <a:ea typeface="Calibri" charset="0"/>
                          <a:cs typeface="Calibri" charset="0"/>
                        </a:rPr>
                        <m:t>μ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libri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mr-IN" sz="32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3200" i="1">
                                      <a:latin typeface="Calibri" charset="0"/>
                                      <a:ea typeface="Calibri" charset="0"/>
                                      <a:cs typeface="Calibri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3200" i="1">
                                      <a:latin typeface="Calibri" charset="0"/>
                                      <a:ea typeface="Calibri" charset="0"/>
                                      <a:cs typeface="Calibri" charset="0"/>
                                    </a:rPr>
                                    <m:t>i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3200" i="1">
                                      <a:latin typeface="Calibri" charset="0"/>
                                      <a:ea typeface="Calibri" charset="0"/>
                                      <a:cs typeface="Calibri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3200" i="1">
                                      <a:latin typeface="Calibri" charset="0"/>
                                      <a:ea typeface="Calibri" charset="0"/>
                                      <a:cs typeface="Calibri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mr-IN" sz="3200" b="0" i="1" smtClean="0"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libri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3200" i="1">
                                      <a:latin typeface="Calibri" charset="0"/>
                                      <a:ea typeface="Calibri" charset="0"/>
                                      <a:cs typeface="Calibri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3200" i="1">
                                      <a:latin typeface="Calibri" charset="0"/>
                                      <a:ea typeface="Calibri" charset="0"/>
                                      <a:cs typeface="Calibri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GB" sz="3200" i="1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1" y="2618123"/>
                <a:ext cx="2143125" cy="10637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B7F650-8D5A-4EC4-B577-D3B34BF065B9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02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7" name="Group 4"/>
          <p:cNvGrpSpPr>
            <a:grpSpLocks/>
          </p:cNvGrpSpPr>
          <p:nvPr/>
        </p:nvGrpSpPr>
        <p:grpSpPr bwMode="auto">
          <a:xfrm>
            <a:off x="1304925" y="-74613"/>
            <a:ext cx="6286500" cy="3359151"/>
            <a:chOff x="0" y="2188"/>
            <a:chExt cx="3960" cy="2188"/>
          </a:xfrm>
        </p:grpSpPr>
        <p:sp>
          <p:nvSpPr>
            <p:cNvPr id="16541" name="Rectangle 5"/>
            <p:cNvSpPr>
              <a:spLocks noChangeArrowheads="1"/>
            </p:cNvSpPr>
            <p:nvPr/>
          </p:nvSpPr>
          <p:spPr bwMode="auto">
            <a:xfrm>
              <a:off x="0" y="2188"/>
              <a:ext cx="3960" cy="2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16542" name="Rectangle 6"/>
            <p:cNvSpPr>
              <a:spLocks noChangeArrowheads="1"/>
            </p:cNvSpPr>
            <p:nvPr/>
          </p:nvSpPr>
          <p:spPr bwMode="auto">
            <a:xfrm>
              <a:off x="0" y="2188"/>
              <a:ext cx="3960" cy="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de-CH">
                <a:latin typeface="Times New Roman" pitchFamily="18" charset="0"/>
              </a:endParaRPr>
            </a:p>
          </p:txBody>
        </p:sp>
      </p:grpSp>
      <p:sp>
        <p:nvSpPr>
          <p:cNvPr id="16391" name="Rectangle 2"/>
          <p:cNvSpPr>
            <a:spLocks noGrp="1" noChangeArrowheads="1"/>
          </p:cNvSpPr>
          <p:nvPr>
            <p:ph type="title"/>
          </p:nvPr>
        </p:nvSpPr>
        <p:spPr>
          <a:xfrm>
            <a:off x="237962" y="2305478"/>
            <a:ext cx="8906038" cy="563563"/>
          </a:xfrm>
        </p:spPr>
        <p:txBody>
          <a:bodyPr/>
          <a:lstStyle/>
          <a:p>
            <a:pPr algn="l"/>
            <a:r>
              <a:rPr lang="en-GB" sz="2800" dirty="0">
                <a:cs typeface="Times New Roman" pitchFamily="18" charset="0"/>
              </a:rPr>
              <a:t>in R:   </a:t>
            </a:r>
            <a:r>
              <a:rPr lang="en-GB" sz="2000" dirty="0" err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poolRR</a:t>
            </a:r>
            <a:r>
              <a:rPr lang="en-GB" sz="2000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2000" dirty="0" err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metabin</a:t>
            </a:r>
            <a:r>
              <a:rPr lang="en-GB" sz="2000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(r1,n1,r2,n2,studlab=</a:t>
            </a:r>
            <a:r>
              <a:rPr lang="en-GB" sz="2000" dirty="0" err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Study,sm</a:t>
            </a:r>
            <a:r>
              <a:rPr lang="en-GB" sz="2000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="RR”, 	method=”I”)</a:t>
            </a:r>
            <a:br>
              <a:rPr lang="en-GB" sz="2000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000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summary(</a:t>
            </a:r>
            <a:r>
              <a:rPr lang="en-GB" sz="2000" dirty="0" err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poolRR</a:t>
            </a:r>
            <a:r>
              <a:rPr lang="en-GB" sz="2000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2800" dirty="0">
              <a:solidFill>
                <a:srgbClr val="0066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38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681913" y="6400800"/>
            <a:ext cx="1222375" cy="457200"/>
          </a:xfrm>
          <a:noFill/>
        </p:spPr>
        <p:txBody>
          <a:bodyPr/>
          <a:lstStyle/>
          <a:p>
            <a:fld id="{2E0AF1CC-AFAF-41D5-BBD2-D9C8430FDBBF}" type="slidenum">
              <a:rPr lang="en-GB"/>
              <a:pPr/>
              <a:t>7</a:t>
            </a:fld>
            <a:endParaRPr lang="en-GB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0709"/>
              </p:ext>
            </p:extLst>
          </p:nvPr>
        </p:nvGraphicFramePr>
        <p:xfrm>
          <a:off x="1893420" y="1075371"/>
          <a:ext cx="4826000" cy="1000760"/>
        </p:xfrm>
        <a:graphic>
          <a:graphicData uri="http://schemas.openxmlformats.org/drawingml/2006/table">
            <a:tbl>
              <a:tblPr/>
              <a:tblGrid>
                <a:gridCol w="15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6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Study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Kosaka 2005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356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Eriksson 1991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Tuomilehto 2001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265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37962" y="-155742"/>
            <a:ext cx="8621305" cy="149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Calibri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r>
              <a:rPr lang="en-AU" kern="0" dirty="0"/>
              <a:t>Fixed-effect inverse-variance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8" y="3187700"/>
            <a:ext cx="8623300" cy="32131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80988" y="2463218"/>
            <a:ext cx="8483600" cy="1378792"/>
            <a:chOff x="280988" y="2463218"/>
            <a:chExt cx="8483600" cy="137879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b="79847"/>
            <a:stretch/>
          </p:blipFill>
          <p:spPr>
            <a:xfrm>
              <a:off x="280988" y="3214948"/>
              <a:ext cx="8483600" cy="62706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5170020" y="2779111"/>
              <a:ext cx="35945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C00000"/>
                  </a:solidFill>
                </a:rPr>
                <a:t>Mantel-</a:t>
              </a:r>
              <a:r>
                <a:rPr lang="en-GB" dirty="0" err="1">
                  <a:solidFill>
                    <a:srgbClr val="C00000"/>
                  </a:solidFill>
                </a:rPr>
                <a:t>Haenszel</a:t>
              </a:r>
              <a:endParaRPr lang="en-GB" dirty="0">
                <a:solidFill>
                  <a:srgbClr val="C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2289" y="2463218"/>
              <a:ext cx="35945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GB" sz="1600" dirty="0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B7F650-8D5A-4EC4-B577-D3B34BF065B9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9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/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9E944D8-E6B5-418D-AFC4-63FAC23E2CDE}" type="slidenum">
              <a:rPr lang="en-GB"/>
              <a:pPr/>
              <a:t>9</a:t>
            </a:fld>
            <a:endParaRPr lang="en-GB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Interpretation of </a:t>
            </a:r>
            <a:br>
              <a:rPr lang="en-GB" dirty="0"/>
            </a:br>
            <a:r>
              <a:rPr lang="en-GB" dirty="0"/>
              <a:t>fixed-effect meta-analysis results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3927" y="1275556"/>
            <a:ext cx="8336145" cy="1863726"/>
          </a:xfrm>
        </p:spPr>
        <p:txBody>
          <a:bodyPr/>
          <a:lstStyle/>
          <a:p>
            <a:endParaRPr lang="en-GB" dirty="0"/>
          </a:p>
          <a:p>
            <a:pPr lvl="1"/>
            <a:r>
              <a:rPr lang="en-GB" dirty="0"/>
              <a:t>assume all studies share an identical true treatment effect</a:t>
            </a:r>
          </a:p>
          <a:p>
            <a:pPr lvl="1"/>
            <a:r>
              <a:rPr lang="en-GB" dirty="0"/>
              <a:t>estimate this single treatment effect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057774" y="3490028"/>
            <a:ext cx="2020542" cy="919070"/>
            <a:chOff x="5613084" y="3058141"/>
            <a:chExt cx="2020542" cy="919070"/>
          </a:xfrm>
        </p:grpSpPr>
        <p:sp>
          <p:nvSpPr>
            <p:cNvPr id="21" name="Text Box 7"/>
            <p:cNvSpPr txBox="1">
              <a:spLocks noChangeAspect="1" noChangeArrowheads="1"/>
            </p:cNvSpPr>
            <p:nvPr/>
          </p:nvSpPr>
          <p:spPr bwMode="auto">
            <a:xfrm>
              <a:off x="5957226" y="3058141"/>
              <a:ext cx="16764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sz="2000" dirty="0">
                  <a:solidFill>
                    <a:srgbClr val="006600"/>
                  </a:solidFill>
                </a:rPr>
                <a:t>Random error</a:t>
              </a:r>
              <a:endParaRPr lang="en-GB" sz="1800" dirty="0">
                <a:solidFill>
                  <a:srgbClr val="006600"/>
                </a:solidFill>
              </a:endParaRPr>
            </a:p>
          </p:txBody>
        </p:sp>
        <p:sp>
          <p:nvSpPr>
            <p:cNvPr id="22" name="Line 8"/>
            <p:cNvSpPr>
              <a:spLocks noChangeShapeType="1"/>
            </p:cNvSpPr>
            <p:nvPr/>
          </p:nvSpPr>
          <p:spPr bwMode="auto">
            <a:xfrm flipH="1">
              <a:off x="5613084" y="3458251"/>
              <a:ext cx="468729" cy="518960"/>
            </a:xfrm>
            <a:prstGeom prst="line">
              <a:avLst/>
            </a:prstGeom>
            <a:noFill/>
            <a:ln w="12700">
              <a:solidFill>
                <a:srgbClr val="006600"/>
              </a:solidFill>
              <a:round/>
              <a:headEnd/>
              <a:tailEnd type="arrow" w="sm" len="sm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604167" y="4248392"/>
            <a:ext cx="3009899" cy="396875"/>
            <a:chOff x="5097463" y="4203700"/>
            <a:chExt cx="3009899" cy="396875"/>
          </a:xfrm>
        </p:grpSpPr>
        <p:sp>
          <p:nvSpPr>
            <p:cNvPr id="24" name="Text Box 6"/>
            <p:cNvSpPr txBox="1">
              <a:spLocks noChangeArrowheads="1"/>
            </p:cNvSpPr>
            <p:nvPr/>
          </p:nvSpPr>
          <p:spPr bwMode="auto">
            <a:xfrm>
              <a:off x="6096000" y="4203700"/>
              <a:ext cx="2011362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2000">
                  <a:solidFill>
                    <a:srgbClr val="006600"/>
                  </a:solidFill>
                </a:rPr>
                <a:t>Effect estimate</a:t>
              </a:r>
              <a:endParaRPr lang="en-GB">
                <a:solidFill>
                  <a:srgbClr val="006600"/>
                </a:solidFill>
                <a:latin typeface="Times New Roman" pitchFamily="18" charset="0"/>
              </a:endParaRPr>
            </a:p>
          </p:txBody>
        </p:sp>
        <p:sp>
          <p:nvSpPr>
            <p:cNvPr id="25" name="Line 11"/>
            <p:cNvSpPr>
              <a:spLocks noChangeShapeType="1"/>
            </p:cNvSpPr>
            <p:nvPr/>
          </p:nvSpPr>
          <p:spPr bwMode="auto">
            <a:xfrm flipV="1">
              <a:off x="5097463" y="4432300"/>
              <a:ext cx="9223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lg" len="lg"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39" name="Line 4"/>
          <p:cNvSpPr>
            <a:spLocks noChangeAspect="1" noChangeShapeType="1"/>
          </p:cNvSpPr>
          <p:nvPr/>
        </p:nvSpPr>
        <p:spPr bwMode="auto">
          <a:xfrm>
            <a:off x="3283711" y="5626099"/>
            <a:ext cx="264091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40" name="Text Box 5"/>
          <p:cNvSpPr txBox="1">
            <a:spLocks noChangeAspect="1" noChangeArrowheads="1"/>
          </p:cNvSpPr>
          <p:nvPr/>
        </p:nvSpPr>
        <p:spPr bwMode="auto">
          <a:xfrm>
            <a:off x="3073938" y="5847692"/>
            <a:ext cx="299612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>
                <a:solidFill>
                  <a:schemeClr val="tx2"/>
                </a:solidFill>
              </a:rPr>
              <a:t>Treatment effect</a:t>
            </a:r>
            <a:endParaRPr lang="en-GB" sz="1800" dirty="0"/>
          </a:p>
        </p:txBody>
      </p:sp>
      <p:grpSp>
        <p:nvGrpSpPr>
          <p:cNvPr id="54" name="Group 53"/>
          <p:cNvGrpSpPr/>
          <p:nvPr/>
        </p:nvGrpSpPr>
        <p:grpSpPr>
          <a:xfrm>
            <a:off x="3140953" y="2986088"/>
            <a:ext cx="3349378" cy="2640011"/>
            <a:chOff x="3106731" y="1176337"/>
            <a:chExt cx="3349378" cy="4449761"/>
          </a:xfrm>
        </p:grpSpPr>
        <p:sp>
          <p:nvSpPr>
            <p:cNvPr id="55" name="Line 9"/>
            <p:cNvSpPr>
              <a:spLocks noChangeShapeType="1"/>
            </p:cNvSpPr>
            <p:nvPr/>
          </p:nvSpPr>
          <p:spPr bwMode="auto">
            <a:xfrm flipH="1">
              <a:off x="4597399" y="2718901"/>
              <a:ext cx="6767" cy="2907197"/>
            </a:xfrm>
            <a:prstGeom prst="line">
              <a:avLst/>
            </a:prstGeom>
            <a:noFill/>
            <a:ln w="28575">
              <a:solidFill>
                <a:schemeClr val="accent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6" name="Rectangle 36"/>
            <p:cNvSpPr>
              <a:spLocks noChangeArrowheads="1"/>
            </p:cNvSpPr>
            <p:nvPr/>
          </p:nvSpPr>
          <p:spPr bwMode="auto">
            <a:xfrm>
              <a:off x="3106731" y="1176337"/>
              <a:ext cx="334937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accent6"/>
                  </a:solidFill>
                </a:rPr>
                <a:t>Mean treatment effect, </a:t>
              </a:r>
              <a:r>
                <a:rPr lang="el-GR" dirty="0">
                  <a:solidFill>
                    <a:schemeClr val="accent6"/>
                  </a:solidFill>
                </a:rPr>
                <a:t>μ</a:t>
              </a:r>
              <a:endParaRPr lang="en-GB" i="1" dirty="0">
                <a:solidFill>
                  <a:schemeClr val="accent6"/>
                </a:solidFill>
                <a:latin typeface="Times New Roman" pitchFamily="18" charset="0"/>
              </a:endParaRPr>
            </a:p>
          </p:txBody>
        </p:sp>
      </p:grpSp>
      <p:sp>
        <p:nvSpPr>
          <p:cNvPr id="57" name="Line 12"/>
          <p:cNvSpPr>
            <a:spLocks noChangeShapeType="1"/>
          </p:cNvSpPr>
          <p:nvPr/>
        </p:nvSpPr>
        <p:spPr bwMode="auto">
          <a:xfrm flipH="1">
            <a:off x="4178717" y="5003800"/>
            <a:ext cx="425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lg" len="lg"/>
          </a:ln>
          <a:effectLst/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5.1.0.2296"/>
  <p:tag name="PPTVERSION" val="15"/>
  <p:tag name="TPOS" val="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 4 Salanti Multivariate" id="{8DDF1D5A-C284-2344-84A1-51CB83C86D4C}" vid="{07C7ABE0-85C0-1B4F-9066-2654374CD948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2583</TotalTime>
  <Words>1528</Words>
  <Application>Microsoft Macintosh PowerPoint</Application>
  <PresentationFormat>On-screen Show (4:3)</PresentationFormat>
  <Paragraphs>311</Paragraphs>
  <Slides>24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Cambria Math</vt:lpstr>
      <vt:lpstr>Courier New</vt:lpstr>
      <vt:lpstr>Symbol</vt:lpstr>
      <vt:lpstr>Times New Roman</vt:lpstr>
      <vt:lpstr>Default Design</vt:lpstr>
      <vt:lpstr>Document</vt:lpstr>
      <vt:lpstr>Equation</vt:lpstr>
      <vt:lpstr> Random effects meta-analysis </vt:lpstr>
      <vt:lpstr>Fixed-effect inverse-variance-weighted average (1)</vt:lpstr>
      <vt:lpstr>Application to risk ratios</vt:lpstr>
      <vt:lpstr>Application to Roumen 2008</vt:lpstr>
      <vt:lpstr>Fixed-effect inverse-variance-weighted average</vt:lpstr>
      <vt:lpstr>PowerPoint Presentation</vt:lpstr>
      <vt:lpstr>in R:   poolRR&lt;-metabin(r1,n1,r2,n2,studlab=Study,sm="RR”,  method=”I”)  summary(poolRR)</vt:lpstr>
      <vt:lpstr>PowerPoint Presentation</vt:lpstr>
      <vt:lpstr>Interpretation of  fixed-effect meta-analysis results</vt:lpstr>
      <vt:lpstr>Interpretation of  fixed-effect meta-analysis results</vt:lpstr>
      <vt:lpstr>PowerPoint Presentation</vt:lpstr>
      <vt:lpstr>Random-effects meta-analysis</vt:lpstr>
      <vt:lpstr>Random-effects meta-analysis</vt:lpstr>
      <vt:lpstr>Random-effects meta-analysis (3)</vt:lpstr>
      <vt:lpstr>PowerPoint Presentation</vt:lpstr>
      <vt:lpstr>Identifying heterogeneity : test </vt:lpstr>
      <vt:lpstr>Identifying heterogeneity: τ2</vt:lpstr>
      <vt:lpstr>PowerPoint Presentation</vt:lpstr>
      <vt:lpstr>Fixed versus random effects: Identical results</vt:lpstr>
      <vt:lpstr>Fixed versus random effects: Slightly different results</vt:lpstr>
      <vt:lpstr>Fixed versus random effects: Very different results</vt:lpstr>
      <vt:lpstr>Add random-effects prediction interval</vt:lpstr>
      <vt:lpstr>Prediction intervals</vt:lpstr>
      <vt:lpstr>This is a generic approach</vt:lpstr>
    </vt:vector>
  </TitlesOfParts>
  <Company>University of Bristol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Evidence-based Public Health</dc:title>
  <dc:creator>Department of Social Medicine</dc:creator>
  <cp:lastModifiedBy>Georgia Salanti</cp:lastModifiedBy>
  <cp:revision>286</cp:revision>
  <cp:lastPrinted>2019-02-04T11:00:38Z</cp:lastPrinted>
  <dcterms:created xsi:type="dcterms:W3CDTF">2000-12-03T11:41:31Z</dcterms:created>
  <dcterms:modified xsi:type="dcterms:W3CDTF">2019-02-19T15:55:23Z</dcterms:modified>
</cp:coreProperties>
</file>